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8"/>
  </p:notesMasterIdLst>
  <p:sldIdLst>
    <p:sldId id="256" r:id="rId2"/>
    <p:sldId id="329" r:id="rId3"/>
    <p:sldId id="345" r:id="rId4"/>
    <p:sldId id="644" r:id="rId5"/>
    <p:sldId id="646" r:id="rId6"/>
    <p:sldId id="650" r:id="rId7"/>
    <p:sldId id="737" r:id="rId8"/>
    <p:sldId id="736" r:id="rId9"/>
    <p:sldId id="897" r:id="rId10"/>
    <p:sldId id="738" r:id="rId11"/>
    <p:sldId id="898" r:id="rId12"/>
    <p:sldId id="905" r:id="rId13"/>
    <p:sldId id="648" r:id="rId14"/>
    <p:sldId id="359" r:id="rId15"/>
    <p:sldId id="899" r:id="rId16"/>
    <p:sldId id="900" r:id="rId17"/>
    <p:sldId id="901" r:id="rId18"/>
    <p:sldId id="902" r:id="rId19"/>
    <p:sldId id="903" r:id="rId20"/>
    <p:sldId id="904" r:id="rId21"/>
    <p:sldId id="649" r:id="rId22"/>
    <p:sldId id="577" r:id="rId23"/>
    <p:sldId id="652" r:id="rId24"/>
    <p:sldId id="658" r:id="rId25"/>
    <p:sldId id="660" r:id="rId26"/>
    <p:sldId id="661" r:id="rId27"/>
    <p:sldId id="662" r:id="rId28"/>
    <p:sldId id="663" r:id="rId29"/>
    <p:sldId id="655" r:id="rId30"/>
    <p:sldId id="664" r:id="rId31"/>
    <p:sldId id="665" r:id="rId32"/>
    <p:sldId id="666" r:id="rId33"/>
    <p:sldId id="657" r:id="rId34"/>
    <p:sldId id="916" r:id="rId35"/>
    <p:sldId id="919" r:id="rId36"/>
    <p:sldId id="917" r:id="rId37"/>
    <p:sldId id="921" r:id="rId38"/>
    <p:sldId id="920" r:id="rId39"/>
    <p:sldId id="922" r:id="rId40"/>
    <p:sldId id="918" r:id="rId41"/>
    <p:sldId id="907" r:id="rId42"/>
    <p:sldId id="348" r:id="rId43"/>
    <p:sldId id="911" r:id="rId44"/>
    <p:sldId id="667" r:id="rId45"/>
    <p:sldId id="360" r:id="rId46"/>
    <p:sldId id="870" r:id="rId47"/>
    <p:sldId id="871" r:id="rId48"/>
    <p:sldId id="874" r:id="rId49"/>
    <p:sldId id="859" r:id="rId50"/>
    <p:sldId id="353" r:id="rId51"/>
    <p:sldId id="355" r:id="rId52"/>
    <p:sldId id="912" r:id="rId53"/>
    <p:sldId id="913" r:id="rId54"/>
    <p:sldId id="356" r:id="rId55"/>
    <p:sldId id="914" r:id="rId56"/>
    <p:sldId id="357" r:id="rId57"/>
    <p:sldId id="908" r:id="rId58"/>
    <p:sldId id="878" r:id="rId59"/>
    <p:sldId id="879" r:id="rId60"/>
    <p:sldId id="887" r:id="rId61"/>
    <p:sldId id="880" r:id="rId62"/>
    <p:sldId id="888" r:id="rId63"/>
    <p:sldId id="881" r:id="rId64"/>
    <p:sldId id="647" r:id="rId65"/>
    <p:sldId id="909" r:id="rId66"/>
    <p:sldId id="659" r:id="rId67"/>
    <p:sldId id="915" r:id="rId68"/>
    <p:sldId id="910" r:id="rId69"/>
    <p:sldId id="601" r:id="rId70"/>
    <p:sldId id="640" r:id="rId71"/>
    <p:sldId id="605" r:id="rId72"/>
    <p:sldId id="366" r:id="rId73"/>
    <p:sldId id="595" r:id="rId74"/>
    <p:sldId id="638" r:id="rId75"/>
    <p:sldId id="365" r:id="rId76"/>
    <p:sldId id="642" r:id="rId77"/>
    <p:sldId id="641" r:id="rId78"/>
    <p:sldId id="643" r:id="rId79"/>
    <p:sldId id="364" r:id="rId80"/>
    <p:sldId id="606" r:id="rId81"/>
    <p:sldId id="369" r:id="rId82"/>
    <p:sldId id="551" r:id="rId83"/>
    <p:sldId id="540" r:id="rId84"/>
    <p:sldId id="552" r:id="rId85"/>
    <p:sldId id="553" r:id="rId86"/>
    <p:sldId id="539" r:id="rId8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063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pos="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20"/>
    <a:srgbClr val="24BF7E"/>
    <a:srgbClr val="EEEEEE"/>
    <a:srgbClr val="3F5E6C"/>
    <a:srgbClr val="1A87C5"/>
    <a:srgbClr val="FFCE93"/>
    <a:srgbClr val="FFBE70"/>
    <a:srgbClr val="C5D6DD"/>
    <a:srgbClr val="E6E6E6"/>
    <a:srgbClr val="DBE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759" autoAdjust="0"/>
  </p:normalViewPr>
  <p:slideViewPr>
    <p:cSldViewPr snapToGrid="0">
      <p:cViewPr varScale="1">
        <p:scale>
          <a:sx n="79" d="100"/>
          <a:sy n="79" d="100"/>
        </p:scale>
        <p:origin x="211" y="72"/>
      </p:cViewPr>
      <p:guideLst>
        <p:guide pos="6063"/>
        <p:guide orient="horz" pos="3045"/>
        <p:guide pos="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9FC73-B5D0-49E8-962A-108900EEB43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8C9E8BF-EC57-491D-A8C3-E4B9FE3DE238}">
      <dgm:prSet phldrT="[Text]"/>
      <dgm:spPr>
        <a:solidFill>
          <a:srgbClr val="F58320"/>
        </a:solidFill>
      </dgm:spPr>
      <dgm:t>
        <a:bodyPr/>
        <a:lstStyle/>
        <a:p>
          <a:r>
            <a:rPr lang="sk-SK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rPr>
            <a:t>Odoslanie objednávky</a:t>
          </a:r>
        </a:p>
      </dgm:t>
    </dgm:pt>
    <dgm:pt modelId="{F3A6ABC8-E779-42F4-A154-C59A4D2C1BFC}" type="parTrans" cxnId="{ABE3E9D0-FFA1-4A87-B7B4-22C0CBCA4FEF}">
      <dgm:prSet/>
      <dgm:spPr/>
      <dgm:t>
        <a:bodyPr/>
        <a:lstStyle/>
        <a:p>
          <a:endParaRPr lang="sk-SK"/>
        </a:p>
      </dgm:t>
    </dgm:pt>
    <dgm:pt modelId="{66EAA50E-8CC3-4130-A47C-43E5C4A793DB}" type="sibTrans" cxnId="{ABE3E9D0-FFA1-4A87-B7B4-22C0CBCA4FEF}">
      <dgm:prSet/>
      <dgm:spPr/>
      <dgm:t>
        <a:bodyPr/>
        <a:lstStyle/>
        <a:p>
          <a:endParaRPr lang="sk-SK"/>
        </a:p>
      </dgm:t>
    </dgm:pt>
    <dgm:pt modelId="{257BA678-7EC1-4AE5-B932-EA33A9CB9E53}">
      <dgm:prSet phldrT="[Text]"/>
      <dgm:spPr>
        <a:solidFill>
          <a:srgbClr val="F58320"/>
        </a:solidFill>
      </dgm:spPr>
      <dgm:t>
        <a:bodyPr/>
        <a:lstStyle/>
        <a:p>
          <a:r>
            <a:rPr lang="sk-SK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rPr>
            <a:t>Nákupný košík</a:t>
          </a:r>
        </a:p>
      </dgm:t>
    </dgm:pt>
    <dgm:pt modelId="{5FA8DB4D-3DFF-4709-84EC-2613E78CF5A3}" type="parTrans" cxnId="{D31F59CA-98CE-4C2B-85FA-A99A00EE9F6A}">
      <dgm:prSet/>
      <dgm:spPr/>
      <dgm:t>
        <a:bodyPr/>
        <a:lstStyle/>
        <a:p>
          <a:endParaRPr lang="sk-SK"/>
        </a:p>
      </dgm:t>
    </dgm:pt>
    <dgm:pt modelId="{28AB4EE2-23C5-400C-BA2E-2B39D1E39B70}" type="sibTrans" cxnId="{D31F59CA-98CE-4C2B-85FA-A99A00EE9F6A}">
      <dgm:prSet/>
      <dgm:spPr/>
      <dgm:t>
        <a:bodyPr/>
        <a:lstStyle/>
        <a:p>
          <a:endParaRPr lang="sk-SK"/>
        </a:p>
      </dgm:t>
    </dgm:pt>
    <dgm:pt modelId="{9110423C-E5E1-4771-84A9-5EBE6B0EBC8B}">
      <dgm:prSet phldrT="[Text]"/>
      <dgm:spPr>
        <a:solidFill>
          <a:srgbClr val="1A87C5"/>
        </a:solidFill>
      </dgm:spPr>
      <dgm:t>
        <a:bodyPr/>
        <a:lstStyle/>
        <a:p>
          <a:r>
            <a:rPr lang="sk-SK" dirty="0">
              <a:latin typeface="Poppins" panose="00000500000000000000" pitchFamily="2" charset="-18"/>
              <a:cs typeface="Poppins" panose="00000500000000000000" pitchFamily="2" charset="-18"/>
            </a:rPr>
            <a:t>Facebook post</a:t>
          </a:r>
        </a:p>
      </dgm:t>
    </dgm:pt>
    <dgm:pt modelId="{E7168F39-1FBC-48CB-80F4-5AFCA9F924FF}" type="parTrans" cxnId="{316C3812-ED0A-46B7-96D3-99F8F3908EB7}">
      <dgm:prSet/>
      <dgm:spPr/>
      <dgm:t>
        <a:bodyPr/>
        <a:lstStyle/>
        <a:p>
          <a:endParaRPr lang="sk-SK"/>
        </a:p>
      </dgm:t>
    </dgm:pt>
    <dgm:pt modelId="{7925FB88-AF9F-4BCE-A5ED-8BFA4A4950E3}" type="sibTrans" cxnId="{316C3812-ED0A-46B7-96D3-99F8F3908EB7}">
      <dgm:prSet/>
      <dgm:spPr/>
      <dgm:t>
        <a:bodyPr/>
        <a:lstStyle/>
        <a:p>
          <a:endParaRPr lang="sk-SK"/>
        </a:p>
      </dgm:t>
    </dgm:pt>
    <dgm:pt modelId="{AC53FAF8-F576-4838-8D7A-17C7FD77D895}">
      <dgm:prSet phldrT="[Text]"/>
      <dgm:spPr>
        <a:solidFill>
          <a:srgbClr val="1A87C5"/>
        </a:solidFill>
      </dgm:spPr>
      <dgm:t>
        <a:bodyPr/>
        <a:lstStyle/>
        <a:p>
          <a:r>
            <a:rPr lang="sk-SK" dirty="0">
              <a:latin typeface="Poppins" panose="00000500000000000000" pitchFamily="2" charset="-18"/>
              <a:cs typeface="Poppins" panose="00000500000000000000" pitchFamily="2" charset="-18"/>
            </a:rPr>
            <a:t>Článok</a:t>
          </a:r>
        </a:p>
      </dgm:t>
    </dgm:pt>
    <dgm:pt modelId="{1D869C62-F74B-4315-8FBC-4C5095172C1B}" type="parTrans" cxnId="{88932C30-31F0-41B7-9F7E-318CADB66592}">
      <dgm:prSet/>
      <dgm:spPr/>
      <dgm:t>
        <a:bodyPr/>
        <a:lstStyle/>
        <a:p>
          <a:endParaRPr lang="sk-SK"/>
        </a:p>
      </dgm:t>
    </dgm:pt>
    <dgm:pt modelId="{32BA880D-ADFD-4D86-B683-96B75DC10905}" type="sibTrans" cxnId="{88932C30-31F0-41B7-9F7E-318CADB66592}">
      <dgm:prSet/>
      <dgm:spPr/>
      <dgm:t>
        <a:bodyPr/>
        <a:lstStyle/>
        <a:p>
          <a:endParaRPr lang="sk-SK"/>
        </a:p>
      </dgm:t>
    </dgm:pt>
    <dgm:pt modelId="{9A320DD1-FCA9-4AC3-B33A-096B4AAD04CD}">
      <dgm:prSet phldrT="[Text]"/>
      <dgm:spPr>
        <a:solidFill>
          <a:srgbClr val="1A87C5"/>
        </a:solidFill>
      </dgm:spPr>
      <dgm:t>
        <a:bodyPr/>
        <a:lstStyle/>
        <a:p>
          <a:r>
            <a:rPr lang="sk-SK" dirty="0">
              <a:latin typeface="Poppins" panose="00000500000000000000" pitchFamily="2" charset="-18"/>
              <a:cs typeface="Poppins" panose="00000500000000000000" pitchFamily="2" charset="-18"/>
            </a:rPr>
            <a:t>PPC reklama</a:t>
          </a:r>
        </a:p>
      </dgm:t>
    </dgm:pt>
    <dgm:pt modelId="{D321C801-FF44-4433-8A18-10D533D98380}" type="parTrans" cxnId="{B52AD192-8191-46A6-B19B-9B6D933F4642}">
      <dgm:prSet/>
      <dgm:spPr/>
      <dgm:t>
        <a:bodyPr/>
        <a:lstStyle/>
        <a:p>
          <a:endParaRPr lang="sk-SK"/>
        </a:p>
      </dgm:t>
    </dgm:pt>
    <dgm:pt modelId="{D8BB9EA5-2DFA-4EFD-99ED-482FCEA12A82}" type="sibTrans" cxnId="{B52AD192-8191-46A6-B19B-9B6D933F4642}">
      <dgm:prSet/>
      <dgm:spPr/>
      <dgm:t>
        <a:bodyPr/>
        <a:lstStyle/>
        <a:p>
          <a:endParaRPr lang="sk-SK"/>
        </a:p>
      </dgm:t>
    </dgm:pt>
    <dgm:pt modelId="{4F8A270C-F196-4C7E-9F56-0D6CB28C73FD}">
      <dgm:prSet phldrT="[Text]"/>
      <dgm:spPr>
        <a:solidFill>
          <a:srgbClr val="F58320"/>
        </a:solidFill>
      </dgm:spPr>
      <dgm:t>
        <a:bodyPr/>
        <a:lstStyle/>
        <a:p>
          <a:r>
            <a:rPr lang="sk-SK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rPr>
            <a:t>Detail produktu</a:t>
          </a:r>
        </a:p>
      </dgm:t>
    </dgm:pt>
    <dgm:pt modelId="{ADAAD480-5164-4FF5-B0E1-917EA82E647E}" type="parTrans" cxnId="{081E237F-1F4D-4B34-986F-501259F1BF5E}">
      <dgm:prSet/>
      <dgm:spPr/>
      <dgm:t>
        <a:bodyPr/>
        <a:lstStyle/>
        <a:p>
          <a:endParaRPr lang="sk-SK"/>
        </a:p>
      </dgm:t>
    </dgm:pt>
    <dgm:pt modelId="{29E82871-9D4C-4B3A-A195-9E406AE28B85}" type="sibTrans" cxnId="{081E237F-1F4D-4B34-986F-501259F1BF5E}">
      <dgm:prSet/>
      <dgm:spPr/>
      <dgm:t>
        <a:bodyPr/>
        <a:lstStyle/>
        <a:p>
          <a:endParaRPr lang="sk-SK"/>
        </a:p>
      </dgm:t>
    </dgm:pt>
    <dgm:pt modelId="{BDEC60AB-C8D4-425D-9CDD-882ED9644825}" type="pres">
      <dgm:prSet presAssocID="{1469FC73-B5D0-49E8-962A-108900EEB431}" presName="Name0" presStyleCnt="0">
        <dgm:presLayoutVars>
          <dgm:dir/>
          <dgm:animLvl val="lvl"/>
          <dgm:resizeHandles val="exact"/>
        </dgm:presLayoutVars>
      </dgm:prSet>
      <dgm:spPr/>
    </dgm:pt>
    <dgm:pt modelId="{0B5BE2C1-4FC9-4031-8B21-9D132265F3F0}" type="pres">
      <dgm:prSet presAssocID="{9110423C-E5E1-4771-84A9-5EBE6B0EBC8B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493F7DE-6282-45AC-8560-E5D2139CBF82}" type="pres">
      <dgm:prSet presAssocID="{7925FB88-AF9F-4BCE-A5ED-8BFA4A4950E3}" presName="parTxOnlySpace" presStyleCnt="0"/>
      <dgm:spPr/>
    </dgm:pt>
    <dgm:pt modelId="{55A6672D-A18F-431B-9BAB-ECF21DC4EF32}" type="pres">
      <dgm:prSet presAssocID="{AC53FAF8-F576-4838-8D7A-17C7FD77D89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439CA0C-39B0-4890-898C-61E370C3DF96}" type="pres">
      <dgm:prSet presAssocID="{32BA880D-ADFD-4D86-B683-96B75DC10905}" presName="parTxOnlySpace" presStyleCnt="0"/>
      <dgm:spPr/>
    </dgm:pt>
    <dgm:pt modelId="{AB32EC40-8AEE-4173-996E-F2F368A06F34}" type="pres">
      <dgm:prSet presAssocID="{9A320DD1-FCA9-4AC3-B33A-096B4AAD04C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EFA93CD-A126-4FEB-94CD-28E51A9A5178}" type="pres">
      <dgm:prSet presAssocID="{D8BB9EA5-2DFA-4EFD-99ED-482FCEA12A82}" presName="parTxOnlySpace" presStyleCnt="0"/>
      <dgm:spPr/>
    </dgm:pt>
    <dgm:pt modelId="{E358BD9F-FA1F-4813-B8E7-41900739532C}" type="pres">
      <dgm:prSet presAssocID="{4F8A270C-F196-4C7E-9F56-0D6CB28C73FD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2642306-D398-426C-A9C0-705B73BDDD68}" type="pres">
      <dgm:prSet presAssocID="{29E82871-9D4C-4B3A-A195-9E406AE28B85}" presName="parTxOnlySpace" presStyleCnt="0"/>
      <dgm:spPr/>
    </dgm:pt>
    <dgm:pt modelId="{E4E70BF4-9046-4E38-8F89-511FC046D4AC}" type="pres">
      <dgm:prSet presAssocID="{257BA678-7EC1-4AE5-B932-EA33A9CB9E53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CC7B05C-0BEF-4A47-89D8-67AB6052EDD3}" type="pres">
      <dgm:prSet presAssocID="{28AB4EE2-23C5-400C-BA2E-2B39D1E39B70}" presName="parTxOnlySpace" presStyleCnt="0"/>
      <dgm:spPr/>
    </dgm:pt>
    <dgm:pt modelId="{B15FA42C-A792-477E-9339-31EAD2F4CB6D}" type="pres">
      <dgm:prSet presAssocID="{58C9E8BF-EC57-491D-A8C3-E4B9FE3DE2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16C3812-ED0A-46B7-96D3-99F8F3908EB7}" srcId="{1469FC73-B5D0-49E8-962A-108900EEB431}" destId="{9110423C-E5E1-4771-84A9-5EBE6B0EBC8B}" srcOrd="0" destOrd="0" parTransId="{E7168F39-1FBC-48CB-80F4-5AFCA9F924FF}" sibTransId="{7925FB88-AF9F-4BCE-A5ED-8BFA4A4950E3}"/>
    <dgm:cxn modelId="{88932C30-31F0-41B7-9F7E-318CADB66592}" srcId="{1469FC73-B5D0-49E8-962A-108900EEB431}" destId="{AC53FAF8-F576-4838-8D7A-17C7FD77D895}" srcOrd="1" destOrd="0" parTransId="{1D869C62-F74B-4315-8FBC-4C5095172C1B}" sibTransId="{32BA880D-ADFD-4D86-B683-96B75DC10905}"/>
    <dgm:cxn modelId="{2BF40E63-1EAB-4AAE-AB14-4C9188351347}" type="presOf" srcId="{58C9E8BF-EC57-491D-A8C3-E4B9FE3DE238}" destId="{B15FA42C-A792-477E-9339-31EAD2F4CB6D}" srcOrd="0" destOrd="0" presId="urn:microsoft.com/office/officeart/2005/8/layout/chevron1"/>
    <dgm:cxn modelId="{8EA5BD66-DB12-4F2D-A953-63518173DBEE}" type="presOf" srcId="{257BA678-7EC1-4AE5-B932-EA33A9CB9E53}" destId="{E4E70BF4-9046-4E38-8F89-511FC046D4AC}" srcOrd="0" destOrd="0" presId="urn:microsoft.com/office/officeart/2005/8/layout/chevron1"/>
    <dgm:cxn modelId="{7BE0026B-EB08-4770-A301-8EB4D6B73F1F}" type="presOf" srcId="{4F8A270C-F196-4C7E-9F56-0D6CB28C73FD}" destId="{E358BD9F-FA1F-4813-B8E7-41900739532C}" srcOrd="0" destOrd="0" presId="urn:microsoft.com/office/officeart/2005/8/layout/chevron1"/>
    <dgm:cxn modelId="{081E237F-1F4D-4B34-986F-501259F1BF5E}" srcId="{1469FC73-B5D0-49E8-962A-108900EEB431}" destId="{4F8A270C-F196-4C7E-9F56-0D6CB28C73FD}" srcOrd="3" destOrd="0" parTransId="{ADAAD480-5164-4FF5-B0E1-917EA82E647E}" sibTransId="{29E82871-9D4C-4B3A-A195-9E406AE28B85}"/>
    <dgm:cxn modelId="{B52AD192-8191-46A6-B19B-9B6D933F4642}" srcId="{1469FC73-B5D0-49E8-962A-108900EEB431}" destId="{9A320DD1-FCA9-4AC3-B33A-096B4AAD04CD}" srcOrd="2" destOrd="0" parTransId="{D321C801-FF44-4433-8A18-10D533D98380}" sibTransId="{D8BB9EA5-2DFA-4EFD-99ED-482FCEA12A82}"/>
    <dgm:cxn modelId="{427B8D9A-BC2C-4D03-BF4E-0F2747F36E89}" type="presOf" srcId="{9110423C-E5E1-4771-84A9-5EBE6B0EBC8B}" destId="{0B5BE2C1-4FC9-4031-8B21-9D132265F3F0}" srcOrd="0" destOrd="0" presId="urn:microsoft.com/office/officeart/2005/8/layout/chevron1"/>
    <dgm:cxn modelId="{C2FAA59B-247D-4815-B253-DA8B5F075B49}" type="presOf" srcId="{1469FC73-B5D0-49E8-962A-108900EEB431}" destId="{BDEC60AB-C8D4-425D-9CDD-882ED9644825}" srcOrd="0" destOrd="0" presId="urn:microsoft.com/office/officeart/2005/8/layout/chevron1"/>
    <dgm:cxn modelId="{2790ABB9-4A0B-4303-BD5F-A654A3016C05}" type="presOf" srcId="{AC53FAF8-F576-4838-8D7A-17C7FD77D895}" destId="{55A6672D-A18F-431B-9BAB-ECF21DC4EF32}" srcOrd="0" destOrd="0" presId="urn:microsoft.com/office/officeart/2005/8/layout/chevron1"/>
    <dgm:cxn modelId="{D31F59CA-98CE-4C2B-85FA-A99A00EE9F6A}" srcId="{1469FC73-B5D0-49E8-962A-108900EEB431}" destId="{257BA678-7EC1-4AE5-B932-EA33A9CB9E53}" srcOrd="4" destOrd="0" parTransId="{5FA8DB4D-3DFF-4709-84EC-2613E78CF5A3}" sibTransId="{28AB4EE2-23C5-400C-BA2E-2B39D1E39B70}"/>
    <dgm:cxn modelId="{ABE3E9D0-FFA1-4A87-B7B4-22C0CBCA4FEF}" srcId="{1469FC73-B5D0-49E8-962A-108900EEB431}" destId="{58C9E8BF-EC57-491D-A8C3-E4B9FE3DE238}" srcOrd="5" destOrd="0" parTransId="{F3A6ABC8-E779-42F4-A154-C59A4D2C1BFC}" sibTransId="{66EAA50E-8CC3-4130-A47C-43E5C4A793DB}"/>
    <dgm:cxn modelId="{AF1F66F5-1D36-4696-B3B2-40F208CB7E19}" type="presOf" srcId="{9A320DD1-FCA9-4AC3-B33A-096B4AAD04CD}" destId="{AB32EC40-8AEE-4173-996E-F2F368A06F34}" srcOrd="0" destOrd="0" presId="urn:microsoft.com/office/officeart/2005/8/layout/chevron1"/>
    <dgm:cxn modelId="{88EA829C-6CCC-45B5-9DCC-342609CCC807}" type="presParOf" srcId="{BDEC60AB-C8D4-425D-9CDD-882ED9644825}" destId="{0B5BE2C1-4FC9-4031-8B21-9D132265F3F0}" srcOrd="0" destOrd="0" presId="urn:microsoft.com/office/officeart/2005/8/layout/chevron1"/>
    <dgm:cxn modelId="{B4A09BAE-80CF-4025-92DE-66DCF66277F4}" type="presParOf" srcId="{BDEC60AB-C8D4-425D-9CDD-882ED9644825}" destId="{5493F7DE-6282-45AC-8560-E5D2139CBF82}" srcOrd="1" destOrd="0" presId="urn:microsoft.com/office/officeart/2005/8/layout/chevron1"/>
    <dgm:cxn modelId="{88972AE4-CB17-407E-AE74-AA5D9C6896E0}" type="presParOf" srcId="{BDEC60AB-C8D4-425D-9CDD-882ED9644825}" destId="{55A6672D-A18F-431B-9BAB-ECF21DC4EF32}" srcOrd="2" destOrd="0" presId="urn:microsoft.com/office/officeart/2005/8/layout/chevron1"/>
    <dgm:cxn modelId="{A84F1ADF-AD5B-4ADE-A2F9-07FE9D24269C}" type="presParOf" srcId="{BDEC60AB-C8D4-425D-9CDD-882ED9644825}" destId="{F439CA0C-39B0-4890-898C-61E370C3DF96}" srcOrd="3" destOrd="0" presId="urn:microsoft.com/office/officeart/2005/8/layout/chevron1"/>
    <dgm:cxn modelId="{6233C7A8-EAA5-44DC-9E25-F441130EDAD7}" type="presParOf" srcId="{BDEC60AB-C8D4-425D-9CDD-882ED9644825}" destId="{AB32EC40-8AEE-4173-996E-F2F368A06F34}" srcOrd="4" destOrd="0" presId="urn:microsoft.com/office/officeart/2005/8/layout/chevron1"/>
    <dgm:cxn modelId="{5B45D441-3BFE-4610-9CD3-D0446AF37F9A}" type="presParOf" srcId="{BDEC60AB-C8D4-425D-9CDD-882ED9644825}" destId="{AEFA93CD-A126-4FEB-94CD-28E51A9A5178}" srcOrd="5" destOrd="0" presId="urn:microsoft.com/office/officeart/2005/8/layout/chevron1"/>
    <dgm:cxn modelId="{CB19F6D9-B922-4AC5-BA6D-09596129926E}" type="presParOf" srcId="{BDEC60AB-C8D4-425D-9CDD-882ED9644825}" destId="{E358BD9F-FA1F-4813-B8E7-41900739532C}" srcOrd="6" destOrd="0" presId="urn:microsoft.com/office/officeart/2005/8/layout/chevron1"/>
    <dgm:cxn modelId="{EE462C86-4AA6-4D22-8771-ADB25C3B5EE9}" type="presParOf" srcId="{BDEC60AB-C8D4-425D-9CDD-882ED9644825}" destId="{32642306-D398-426C-A9C0-705B73BDDD68}" srcOrd="7" destOrd="0" presId="urn:microsoft.com/office/officeart/2005/8/layout/chevron1"/>
    <dgm:cxn modelId="{29855020-9550-4D90-B99E-B85A31E28D3B}" type="presParOf" srcId="{BDEC60AB-C8D4-425D-9CDD-882ED9644825}" destId="{E4E70BF4-9046-4E38-8F89-511FC046D4AC}" srcOrd="8" destOrd="0" presId="urn:microsoft.com/office/officeart/2005/8/layout/chevron1"/>
    <dgm:cxn modelId="{3B15E31D-F38C-4527-9298-D742E8278E5A}" type="presParOf" srcId="{BDEC60AB-C8D4-425D-9CDD-882ED9644825}" destId="{0CC7B05C-0BEF-4A47-89D8-67AB6052EDD3}" srcOrd="9" destOrd="0" presId="urn:microsoft.com/office/officeart/2005/8/layout/chevron1"/>
    <dgm:cxn modelId="{BF64837C-1646-43E9-B257-9C4134030083}" type="presParOf" srcId="{BDEC60AB-C8D4-425D-9CDD-882ED9644825}" destId="{B15FA42C-A792-477E-9339-31EAD2F4CB6D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BE2C1-4FC9-4031-8B21-9D132265F3F0}">
      <dsp:nvSpPr>
        <dsp:cNvPr id="0" name=""/>
        <dsp:cNvSpPr/>
      </dsp:nvSpPr>
      <dsp:spPr>
        <a:xfrm>
          <a:off x="5539" y="2297182"/>
          <a:ext cx="2060757" cy="824302"/>
        </a:xfrm>
        <a:prstGeom prst="chevron">
          <a:avLst/>
        </a:prstGeom>
        <a:solidFill>
          <a:srgbClr val="1A87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>
              <a:latin typeface="Poppins" panose="00000500000000000000" pitchFamily="2" charset="-18"/>
              <a:cs typeface="Poppins" panose="00000500000000000000" pitchFamily="2" charset="-18"/>
            </a:rPr>
            <a:t>Facebook post</a:t>
          </a:r>
        </a:p>
      </dsp:txBody>
      <dsp:txXfrm>
        <a:off x="417690" y="2297182"/>
        <a:ext cx="1236455" cy="824302"/>
      </dsp:txXfrm>
    </dsp:sp>
    <dsp:sp modelId="{55A6672D-A18F-431B-9BAB-ECF21DC4EF32}">
      <dsp:nvSpPr>
        <dsp:cNvPr id="0" name=""/>
        <dsp:cNvSpPr/>
      </dsp:nvSpPr>
      <dsp:spPr>
        <a:xfrm>
          <a:off x="1860221" y="2297182"/>
          <a:ext cx="2060757" cy="824302"/>
        </a:xfrm>
        <a:prstGeom prst="chevron">
          <a:avLst/>
        </a:prstGeom>
        <a:solidFill>
          <a:srgbClr val="1A87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>
              <a:latin typeface="Poppins" panose="00000500000000000000" pitchFamily="2" charset="-18"/>
              <a:cs typeface="Poppins" panose="00000500000000000000" pitchFamily="2" charset="-18"/>
            </a:rPr>
            <a:t>Článok</a:t>
          </a:r>
        </a:p>
      </dsp:txBody>
      <dsp:txXfrm>
        <a:off x="2272372" y="2297182"/>
        <a:ext cx="1236455" cy="824302"/>
      </dsp:txXfrm>
    </dsp:sp>
    <dsp:sp modelId="{AB32EC40-8AEE-4173-996E-F2F368A06F34}">
      <dsp:nvSpPr>
        <dsp:cNvPr id="0" name=""/>
        <dsp:cNvSpPr/>
      </dsp:nvSpPr>
      <dsp:spPr>
        <a:xfrm>
          <a:off x="3714902" y="2297182"/>
          <a:ext cx="2060757" cy="824302"/>
        </a:xfrm>
        <a:prstGeom prst="chevron">
          <a:avLst/>
        </a:prstGeom>
        <a:solidFill>
          <a:srgbClr val="1A87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>
              <a:latin typeface="Poppins" panose="00000500000000000000" pitchFamily="2" charset="-18"/>
              <a:cs typeface="Poppins" panose="00000500000000000000" pitchFamily="2" charset="-18"/>
            </a:rPr>
            <a:t>PPC reklama</a:t>
          </a:r>
        </a:p>
      </dsp:txBody>
      <dsp:txXfrm>
        <a:off x="4127053" y="2297182"/>
        <a:ext cx="1236455" cy="824302"/>
      </dsp:txXfrm>
    </dsp:sp>
    <dsp:sp modelId="{E358BD9F-FA1F-4813-B8E7-41900739532C}">
      <dsp:nvSpPr>
        <dsp:cNvPr id="0" name=""/>
        <dsp:cNvSpPr/>
      </dsp:nvSpPr>
      <dsp:spPr>
        <a:xfrm>
          <a:off x="5569584" y="2297182"/>
          <a:ext cx="2060757" cy="824302"/>
        </a:xfrm>
        <a:prstGeom prst="chevron">
          <a:avLst/>
        </a:prstGeom>
        <a:solidFill>
          <a:srgbClr val="F58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rPr>
            <a:t>Detail produktu</a:t>
          </a:r>
        </a:p>
      </dsp:txBody>
      <dsp:txXfrm>
        <a:off x="5981735" y="2297182"/>
        <a:ext cx="1236455" cy="824302"/>
      </dsp:txXfrm>
    </dsp:sp>
    <dsp:sp modelId="{E4E70BF4-9046-4E38-8F89-511FC046D4AC}">
      <dsp:nvSpPr>
        <dsp:cNvPr id="0" name=""/>
        <dsp:cNvSpPr/>
      </dsp:nvSpPr>
      <dsp:spPr>
        <a:xfrm>
          <a:off x="7424265" y="2297182"/>
          <a:ext cx="2060757" cy="824302"/>
        </a:xfrm>
        <a:prstGeom prst="chevron">
          <a:avLst/>
        </a:prstGeom>
        <a:solidFill>
          <a:srgbClr val="F58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rPr>
            <a:t>Nákupný košík</a:t>
          </a:r>
        </a:p>
      </dsp:txBody>
      <dsp:txXfrm>
        <a:off x="7836416" y="2297182"/>
        <a:ext cx="1236455" cy="824302"/>
      </dsp:txXfrm>
    </dsp:sp>
    <dsp:sp modelId="{B15FA42C-A792-477E-9339-31EAD2F4CB6D}">
      <dsp:nvSpPr>
        <dsp:cNvPr id="0" name=""/>
        <dsp:cNvSpPr/>
      </dsp:nvSpPr>
      <dsp:spPr>
        <a:xfrm>
          <a:off x="9278947" y="2297182"/>
          <a:ext cx="2060757" cy="824302"/>
        </a:xfrm>
        <a:prstGeom prst="chevron">
          <a:avLst/>
        </a:prstGeom>
        <a:solidFill>
          <a:srgbClr val="F58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kern="12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rPr>
            <a:t>Odoslanie objednávky</a:t>
          </a:r>
        </a:p>
      </dsp:txBody>
      <dsp:txXfrm>
        <a:off x="9691098" y="2297182"/>
        <a:ext cx="1236455" cy="824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823BA-149E-481C-B8C7-F60B966DA477}" type="datetimeFigureOut">
              <a:rPr lang="sk-SK" smtClean="0"/>
              <a:t>7. 3. 2025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D3018-8C2B-4161-94D7-26B5ABE1768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979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3018-8C2B-4161-94D7-26B5ABE17685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786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762B3-A10D-4F53-90BF-4233C9C94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59528E-61E8-488A-92AA-C537C2787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3004C44-B68C-4D8E-ADFB-DB2879BF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867A-07CE-4F0A-997D-FBA3090226FC}" type="datetime1">
              <a:rPr lang="sk-SK" smtClean="0"/>
              <a:t>7. 3. 2025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6EED14-1275-4E7D-83F7-E0C22248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C974C3A-D362-4E87-8AB0-5C781C29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50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9B2EA-81DE-4FC8-9CDA-29D71737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E83EC53-AE6D-467C-9884-2A54FDD1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FA5803A-443B-4B65-8B6F-4EAE5CB0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ED2E-38BE-452A-BAE6-A46D5D4C274E}" type="datetime1">
              <a:rPr lang="sk-SK" smtClean="0"/>
              <a:t>7. 3. 2025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D6F790-AEB7-4D45-B030-FC28FCE1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CE0243F-D65B-47AD-8107-6B83FCB6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73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8B13E1B-D5F4-47E5-8116-A13E20FB6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620DA6D-D3A3-4428-AC43-63C58A95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51A03C-D1F1-48F2-8DC3-0D2A3AC5E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6372-856E-4F7A-AD92-802509E9BB4D}" type="datetime1">
              <a:rPr lang="sk-SK" smtClean="0"/>
              <a:t>7. 3. 2025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7B4D7A2-67A2-4768-8075-63CA06C1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8EFAE72-E266-4B3E-BBD4-976311E7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074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15BE0-153D-4844-A4E0-FAC75ED00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1F08556-5240-497E-B16E-C2687E158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406210-B821-410A-9421-3839574E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555E-CDCB-478C-A7CF-CA98C2BFE223}" type="datetime1">
              <a:rPr lang="sk-SK" smtClean="0"/>
              <a:t>7. 3. 2025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78ACBAA-F97D-4F10-9436-B6824088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26B3BEF-86BB-4144-A465-C42D12BF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952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3CEA9-CBAE-4A04-9FE0-B77A05BE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A69043-BBBC-48BD-AFAD-91DE6B963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9E87FBE-2C36-4D03-83B8-6A928EF1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CAB9-B650-48FE-A71F-D18EE82C8EB0}" type="datetime1">
              <a:rPr lang="sk-SK" smtClean="0"/>
              <a:t>7. 3. 2025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312E065-8BB4-43AB-B6A9-6444E1C9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CE49921-34D6-4065-9DD3-B769C662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750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BE30B-9765-412E-AE63-CEB9FF3D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EC0FB4-70ED-437B-B127-FDFE03CF9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2A66518-4689-49C4-AECD-CDB8D22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39EFC43-7E86-44FE-93C3-A21D6244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1966-2625-4F6E-BFEE-E9D14A0DED64}" type="datetime1">
              <a:rPr lang="sk-SK" smtClean="0"/>
              <a:t>7. 3. 2025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EC6773D-B932-47AB-BECC-FB3D8070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AB8F2DF-49CD-45EA-A769-109EA12D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96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157F7-4B97-4B8C-AB76-BFCDCDA9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BA26D4-C5E8-4532-9F65-5EA5FE8A1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B5B4D33-70DE-412A-BAAF-B4387629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94F1264-72B8-4A89-84F6-2EAD2BD9D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AA21DFA-DAAE-468F-8A90-66629B0FF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1D12174-D8BA-4D77-8F0E-FE8821D40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4E03-D116-4091-B8EC-DAE0DBB67C88}" type="datetime1">
              <a:rPr lang="sk-SK" smtClean="0"/>
              <a:t>7. 3. 2025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B3D9A5A-42F2-45BC-BAAC-7C7F3290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66DB8C8-C9D9-4A4A-93E4-6517ED50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96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AB246-B5C0-4FA3-A85F-1E79FB496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2433760-8C08-43BA-86F3-E759A1C7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B2E5-C6FA-4737-B1D4-DF63636E05AF}" type="datetime1">
              <a:rPr lang="sk-SK" smtClean="0"/>
              <a:t>7. 3. 2025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58AA36C-28D0-4E91-B7D1-245DF4E2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2771C0A-30FF-4E0C-B70C-2321B249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986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1594271-5607-4C87-8E61-87543821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F81DA-AF7A-4235-8B71-206F89B6236C}" type="datetime1">
              <a:rPr lang="sk-SK" smtClean="0"/>
              <a:t>7. 3. 2025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01E632A-51CE-4F75-8FAC-2965B904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FBAB394-A00E-457A-86D2-6718F6AF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08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EA606-398A-4002-BC79-B84382108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A387A6-422B-472F-A9C6-E0A165C8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5F41E5-2470-43CF-BE63-4A796D297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EE0B641-B968-4CD9-8FC9-E1DE0E3A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ECEF-ABAC-4B0B-A4E7-BA2A1C66BC96}" type="datetime1">
              <a:rPr lang="sk-SK" smtClean="0"/>
              <a:t>7. 3. 2025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193A740-8FF1-4242-B093-E9D582F3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6CA7BB7-5407-40EB-93EB-4F8F496D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9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E813A8-2FA6-457D-8ACD-B5DA1372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F9DF65-6704-4849-B5A6-FDE148DF7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29FF0D-CBD8-4D15-8134-1406FBFFC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2974F23-585F-425B-9D78-D0F73BD1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CBF6C-8168-44DF-8BDE-5BB6EC5C47BF}" type="datetime1">
              <a:rPr lang="sk-SK" smtClean="0"/>
              <a:t>7. 3. 2025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806AFD4-FCC0-4616-B293-3458545C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FC9B9E-DA2D-459D-975E-49A1414A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413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EF66399-1170-4BCF-A4C6-CEC3872B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698E5E-51EA-4D37-9A33-32DAE16A0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2A4D95-A55A-4D72-9455-EEED14DC8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C090-56F2-4CDC-B8E0-DEFC34F761F4}" type="datetime1">
              <a:rPr lang="sk-SK" smtClean="0"/>
              <a:t>7. 3. 2025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5E2BB7-0675-4669-9BC5-9A83F21CF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4CC6587-B1B4-4330-BA6D-76925BF10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9CE1B-BAA1-4F1C-88D5-626C11ABF65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772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13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8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13.png"/><Relationship Id="rId1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11" Type="http://schemas.openxmlformats.org/officeDocument/2006/relationships/image" Target="../media/image2.png"/><Relationship Id="rId5" Type="http://schemas.openxmlformats.org/officeDocument/2006/relationships/image" Target="../media/image75.png"/><Relationship Id="rId10" Type="http://schemas.openxmlformats.org/officeDocument/2006/relationships/image" Target="../media/image80.jp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13.png"/><Relationship Id="rId9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BC065B63-7791-B2E6-9FF6-B42B647FF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9E90D94-95AB-414B-B375-133FFE73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66" y="2239928"/>
            <a:ext cx="5978267" cy="1292800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7D1E236-DFE8-44AB-A2C5-91763B1D57FB}"/>
              </a:ext>
            </a:extLst>
          </p:cNvPr>
          <p:cNvSpPr txBox="1">
            <a:spLocks/>
          </p:cNvSpPr>
          <p:nvPr/>
        </p:nvSpPr>
        <p:spPr>
          <a:xfrm>
            <a:off x="500368" y="3333201"/>
            <a:ext cx="10890443" cy="740996"/>
          </a:xfrm>
          <a:prstGeom prst="rect">
            <a:avLst/>
          </a:prstGeom>
          <a:effectLst>
            <a:outerShdw blurRad="25400" dir="5400000" algn="ctr" rotWithShape="0">
              <a:srgbClr val="3F5E6C">
                <a:alpha val="7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3200" spc="8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0091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9219B789-FF85-4370-B876-E8D4FA257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038CB60-579E-BE96-9519-F3DD59E3E14F}"/>
              </a:ext>
            </a:extLst>
          </p:cNvPr>
          <p:cNvSpPr/>
          <p:nvPr/>
        </p:nvSpPr>
        <p:spPr>
          <a:xfrm>
            <a:off x="1087702" y="2315093"/>
            <a:ext cx="10769301" cy="391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Prehľadný dizajn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Jednoduchá navigácia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Vyhľadávač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Známe grafické prvky, zvyky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Rozumné názvy kategórií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Drobčeková</a:t>
            </a: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navigácia</a:t>
            </a:r>
          </a:p>
          <a:p>
            <a:pPr>
              <a:lnSpc>
                <a:spcPct val="150000"/>
              </a:lnSpc>
            </a:pPr>
            <a:endParaRPr lang="sk-SK" sz="2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9FE2A83-A0A8-1826-6381-989A8C029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pic>
        <p:nvPicPr>
          <p:cNvPr id="7" name="Obrázok 6" descr="Obrázok, na ktorom je exteriér, strom, text, rastlina&#10;&#10;Automaticky generovaný popis">
            <a:extLst>
              <a:ext uri="{FF2B5EF4-FFF2-40B4-BE49-F238E27FC236}">
                <a16:creationId xmlns:a16="http://schemas.microsoft.com/office/drawing/2014/main" id="{83CE3275-11BE-BE25-755E-419A3B5F5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47" y="2019141"/>
            <a:ext cx="3747273" cy="384993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D676757-E939-381C-AC83-15D0077C59A8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F0489B9E-FE9B-2066-D677-35B040F4D639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Užívateľská prívetivosť (UX)</a:t>
            </a:r>
          </a:p>
        </p:txBody>
      </p:sp>
    </p:spTree>
    <p:extLst>
      <p:ext uri="{BB962C8B-B14F-4D97-AF65-F5344CB8AC3E}">
        <p14:creationId xmlns:p14="http://schemas.microsoft.com/office/powerpoint/2010/main" val="145895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9FE2A83-A0A8-1826-6381-989A8C029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50C9914-9E35-CF34-855A-A34DBE68681A}"/>
              </a:ext>
            </a:extLst>
          </p:cNvPr>
          <p:cNvGraphicFramePr/>
          <p:nvPr/>
        </p:nvGraphicFramePr>
        <p:xfrm>
          <a:off x="423378" y="1410579"/>
          <a:ext cx="113452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Šípka: obojsmerná vodorovná 11">
            <a:extLst>
              <a:ext uri="{FF2B5EF4-FFF2-40B4-BE49-F238E27FC236}">
                <a16:creationId xmlns:a16="http://schemas.microsoft.com/office/drawing/2014/main" id="{3DFB24E0-EF00-9352-CC82-FFD68BB707A7}"/>
              </a:ext>
            </a:extLst>
          </p:cNvPr>
          <p:cNvSpPr/>
          <p:nvPr/>
        </p:nvSpPr>
        <p:spPr>
          <a:xfrm>
            <a:off x="323115" y="2895787"/>
            <a:ext cx="5772885" cy="421105"/>
          </a:xfrm>
          <a:prstGeom prst="leftRightArrow">
            <a:avLst/>
          </a:prstGeom>
          <a:solidFill>
            <a:srgbClr val="1A8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: obojsmerná vodorovná 12">
            <a:extLst>
              <a:ext uri="{FF2B5EF4-FFF2-40B4-BE49-F238E27FC236}">
                <a16:creationId xmlns:a16="http://schemas.microsoft.com/office/drawing/2014/main" id="{5C84E214-4B52-14E7-3BF5-BF6E5D4CED5F}"/>
              </a:ext>
            </a:extLst>
          </p:cNvPr>
          <p:cNvSpPr/>
          <p:nvPr/>
        </p:nvSpPr>
        <p:spPr>
          <a:xfrm>
            <a:off x="6096000" y="2895787"/>
            <a:ext cx="5772885" cy="421105"/>
          </a:xfrm>
          <a:prstGeom prst="leftRigh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F4150CC3-9B36-1D3A-C5C0-346519F5F0B4}"/>
              </a:ext>
            </a:extLst>
          </p:cNvPr>
          <p:cNvSpPr txBox="1">
            <a:spLocks/>
          </p:cNvSpPr>
          <p:nvPr/>
        </p:nvSpPr>
        <p:spPr>
          <a:xfrm>
            <a:off x="-108576" y="2266064"/>
            <a:ext cx="6636265" cy="6297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000" spc="90" dirty="0">
                <a:solidFill>
                  <a:srgbClr val="1A87C5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Marketing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304023F3-15F2-580D-744C-727ECAE49A45}"/>
              </a:ext>
            </a:extLst>
          </p:cNvPr>
          <p:cNvSpPr txBox="1">
            <a:spLocks/>
          </p:cNvSpPr>
          <p:nvPr/>
        </p:nvSpPr>
        <p:spPr>
          <a:xfrm>
            <a:off x="5555735" y="2249766"/>
            <a:ext cx="6636265" cy="6297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000" spc="90" dirty="0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Nákup v </a:t>
            </a:r>
            <a:r>
              <a:rPr lang="sk-SK" sz="3000" spc="90" dirty="0" err="1">
                <a:solidFill>
                  <a:srgbClr val="F58320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eshope</a:t>
            </a:r>
            <a:endParaRPr lang="sk-SK" sz="3000" spc="90" dirty="0">
              <a:solidFill>
                <a:srgbClr val="F58320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51D732BF-9607-E0B6-6F1D-362FC39E11FB}"/>
              </a:ext>
            </a:extLst>
          </p:cNvPr>
          <p:cNvSpPr txBox="1">
            <a:spLocks/>
          </p:cNvSpPr>
          <p:nvPr/>
        </p:nvSpPr>
        <p:spPr>
          <a:xfrm>
            <a:off x="832810" y="4758207"/>
            <a:ext cx="6636265" cy="6297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spc="9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Vyrušenie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spc="9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Zaujmi ma, zabav ma, vzruš ma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spc="9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Inovatívne prístupy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sz="2000" spc="9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8C5DEAE5-E50B-E191-5327-6E95767843FA}"/>
              </a:ext>
            </a:extLst>
          </p:cNvPr>
          <p:cNvSpPr txBox="1">
            <a:spLocks/>
          </p:cNvSpPr>
          <p:nvPr/>
        </p:nvSpPr>
        <p:spPr>
          <a:xfrm>
            <a:off x="6681273" y="4817698"/>
            <a:ext cx="6636265" cy="62972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spc="9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Sústredenie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spc="9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Mám jasný cieľ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spc="9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Štandardné postupy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sz="2000" spc="9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6E0392B-3377-12C5-3728-F6CD72AFFE8D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9A4EF5E-671C-F49F-0E62-AEE4152AA22C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Užívateľská prívetivosť (UX)</a:t>
            </a:r>
          </a:p>
        </p:txBody>
      </p:sp>
    </p:spTree>
    <p:extLst>
      <p:ext uri="{BB962C8B-B14F-4D97-AF65-F5344CB8AC3E}">
        <p14:creationId xmlns:p14="http://schemas.microsoft.com/office/powerpoint/2010/main" val="34793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5BE2C1-4FC9-4031-8B21-9D132265F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graphicEl>
                                              <a:dgm id="{0B5BE2C1-4FC9-4031-8B21-9D132265F3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A6672D-A18F-431B-9BAB-ECF21DC4EF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>
                                            <p:graphicEl>
                                              <a:dgm id="{55A6672D-A18F-431B-9BAB-ECF21DC4EF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32EC40-8AEE-4173-996E-F2F368A06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>
                                            <p:graphicEl>
                                              <a:dgm id="{AB32EC40-8AEE-4173-996E-F2F368A06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58BD9F-FA1F-4813-B8E7-419007395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graphicEl>
                                              <a:dgm id="{E358BD9F-FA1F-4813-B8E7-4190073953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E70BF4-9046-4E38-8F89-511FC046D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>
                                            <p:graphicEl>
                                              <a:dgm id="{E4E70BF4-9046-4E38-8F89-511FC046D4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5FA42C-A792-477E-9339-31EAD2F4C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>
                                            <p:graphicEl>
                                              <a:dgm id="{B15FA42C-A792-477E-9339-31EAD2F4C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/>
        </p:bldSub>
      </p:bldGraphic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FB40569B-9196-A50D-15D9-C4D1BFE8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12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68AC6CA-3CAD-4782-E312-B4B6123B2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" y="0"/>
            <a:ext cx="12184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1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96F16-BD3F-83EA-72AF-279FD9841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4BDAC2A0-638C-9A64-AAD7-3B4A4B006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7A97474F-63B0-A8D3-80B3-9C4C481D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F0F5E63A-49EB-222A-DF61-2BABCB0EAF10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59C95DBE-0737-112E-98D0-53C80BF29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07A896A7-CCAD-45A5-DE82-727E2D1E1211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82D77090-2E19-376A-9E2D-A725A020F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5C1AE526-AF31-FD57-3E0F-16322FCD5775}"/>
              </a:ext>
            </a:extLst>
          </p:cNvPr>
          <p:cNvSpPr txBox="1"/>
          <p:nvPr/>
        </p:nvSpPr>
        <p:spPr>
          <a:xfrm>
            <a:off x="579314" y="3048383"/>
            <a:ext cx="11211330" cy="63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Váš e-</a:t>
            </a:r>
            <a:r>
              <a:rPr lang="sk-SK" sz="2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</a:t>
            </a: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bude mať Google rád (SEO)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2DD1EC21-3469-44AA-AB3A-4BE8AB6FF667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07309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DEE5339D-733C-9A54-2C6D-BAE620A8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8" y="0"/>
            <a:ext cx="12192000" cy="68580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6B04413-0645-9F67-3BDA-32BCF03DF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3" y="1807207"/>
            <a:ext cx="5647203" cy="3204564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43930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SEO optimalizácia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789CFFB-EF69-712B-7787-76BD4040B38C}"/>
              </a:ext>
            </a:extLst>
          </p:cNvPr>
          <p:cNvSpPr txBox="1"/>
          <p:nvPr/>
        </p:nvSpPr>
        <p:spPr>
          <a:xfrm>
            <a:off x="6653477" y="1824930"/>
            <a:ext cx="4883672" cy="42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Vyladená rýchlosť načítania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Automatizácia SEO popisov, alebo import jedinečných popisov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Vlastné nastavenie </a:t>
            </a:r>
            <a:r>
              <a:rPr lang="sk-SK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canonical</a:t>
            </a:r>
            <a:endParaRPr lang="sk-SK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Predaj skončil, 301 presmerovania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Individuálna 404, SEF URL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Mikrodáta</a:t>
            </a: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produktov pre Google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Doplnkové popisy kategórií 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     a produktov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sk-SK" dirty="0">
              <a:solidFill>
                <a:srgbClr val="F58320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4E9040D-625A-2F5B-2CEF-2BD248FCF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pic>
        <p:nvPicPr>
          <p:cNvPr id="16" name="Zástupný objekt pre obsah 3">
            <a:extLst>
              <a:ext uri="{FF2B5EF4-FFF2-40B4-BE49-F238E27FC236}">
                <a16:creationId xmlns:a16="http://schemas.microsoft.com/office/drawing/2014/main" id="{994161F0-6B3A-A3C5-AE84-99876E79B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72" y="3147171"/>
            <a:ext cx="563194" cy="5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D61379A1-6130-EF83-EFBC-8F099FFF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15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8ED361F-41D7-EE14-15AD-C615D8E64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0" y="0"/>
            <a:ext cx="12115159" cy="6858000"/>
          </a:xfrm>
          <a:prstGeom prst="rect">
            <a:avLst/>
          </a:prstGeom>
        </p:spPr>
      </p:pic>
      <p:sp>
        <p:nvSpPr>
          <p:cNvPr id="5" name="Šípka: doľava 4">
            <a:extLst>
              <a:ext uri="{FF2B5EF4-FFF2-40B4-BE49-F238E27FC236}">
                <a16:creationId xmlns:a16="http://schemas.microsoft.com/office/drawing/2014/main" id="{5A268399-B0E8-D530-F848-847B8B490788}"/>
              </a:ext>
            </a:extLst>
          </p:cNvPr>
          <p:cNvSpPr/>
          <p:nvPr/>
        </p:nvSpPr>
        <p:spPr>
          <a:xfrm>
            <a:off x="6997814" y="4422532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99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CEB80DAE-19BE-0477-85C9-F6E16297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16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F1E499-5283-C58B-54DB-9B421D1F6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" y="0"/>
            <a:ext cx="12057529" cy="6858000"/>
          </a:xfrm>
          <a:prstGeom prst="rect">
            <a:avLst/>
          </a:prstGeom>
        </p:spPr>
      </p:pic>
      <p:sp>
        <p:nvSpPr>
          <p:cNvPr id="5" name="Šípka: doľava 4">
            <a:extLst>
              <a:ext uri="{FF2B5EF4-FFF2-40B4-BE49-F238E27FC236}">
                <a16:creationId xmlns:a16="http://schemas.microsoft.com/office/drawing/2014/main" id="{0FADF957-E107-AC90-13F1-FD5F07F0C7AB}"/>
              </a:ext>
            </a:extLst>
          </p:cNvPr>
          <p:cNvSpPr/>
          <p:nvPr/>
        </p:nvSpPr>
        <p:spPr>
          <a:xfrm>
            <a:off x="7279916" y="580107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: doľava 5">
            <a:extLst>
              <a:ext uri="{FF2B5EF4-FFF2-40B4-BE49-F238E27FC236}">
                <a16:creationId xmlns:a16="http://schemas.microsoft.com/office/drawing/2014/main" id="{1DEA8ECD-3068-D54C-328F-FDFA2DFBE96C}"/>
              </a:ext>
            </a:extLst>
          </p:cNvPr>
          <p:cNvSpPr/>
          <p:nvPr/>
        </p:nvSpPr>
        <p:spPr>
          <a:xfrm>
            <a:off x="7279916" y="3333035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64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2BD468A-91E4-8ED7-938D-5C74A56D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17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6951369-3DA7-F342-A25E-FC588DFB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0" y="0"/>
            <a:ext cx="12143300" cy="6858000"/>
          </a:xfrm>
          <a:prstGeom prst="rect">
            <a:avLst/>
          </a:prstGeom>
        </p:spPr>
      </p:pic>
      <p:sp>
        <p:nvSpPr>
          <p:cNvPr id="5" name="Šípka: doľava 4">
            <a:extLst>
              <a:ext uri="{FF2B5EF4-FFF2-40B4-BE49-F238E27FC236}">
                <a16:creationId xmlns:a16="http://schemas.microsoft.com/office/drawing/2014/main" id="{2B65DFA4-5CB5-6DCB-F43F-898727A4A30C}"/>
              </a:ext>
            </a:extLst>
          </p:cNvPr>
          <p:cNvSpPr/>
          <p:nvPr/>
        </p:nvSpPr>
        <p:spPr>
          <a:xfrm>
            <a:off x="7163184" y="1689060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21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C62276C6-C3DF-B248-506E-BDC09CA8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18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F641C44-F151-F78E-8923-68DBF103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" y="0"/>
            <a:ext cx="12110256" cy="6858000"/>
          </a:xfrm>
          <a:prstGeom prst="rect">
            <a:avLst/>
          </a:prstGeom>
        </p:spPr>
      </p:pic>
      <p:sp>
        <p:nvSpPr>
          <p:cNvPr id="5" name="Šípka: doľava 4">
            <a:extLst>
              <a:ext uri="{FF2B5EF4-FFF2-40B4-BE49-F238E27FC236}">
                <a16:creationId xmlns:a16="http://schemas.microsoft.com/office/drawing/2014/main" id="{69BD095F-852B-6CBE-1099-D115346749EE}"/>
              </a:ext>
            </a:extLst>
          </p:cNvPr>
          <p:cNvSpPr/>
          <p:nvPr/>
        </p:nvSpPr>
        <p:spPr>
          <a:xfrm>
            <a:off x="6997814" y="4753273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025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B361520-2D91-9006-13C3-188FA074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19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FDADD5E-14C8-A33A-CE5C-21E1A159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1" y="0"/>
            <a:ext cx="12150657" cy="6858000"/>
          </a:xfrm>
          <a:prstGeom prst="rect">
            <a:avLst/>
          </a:prstGeom>
        </p:spPr>
      </p:pic>
      <p:sp>
        <p:nvSpPr>
          <p:cNvPr id="5" name="Šípka: doľava 4">
            <a:extLst>
              <a:ext uri="{FF2B5EF4-FFF2-40B4-BE49-F238E27FC236}">
                <a16:creationId xmlns:a16="http://schemas.microsoft.com/office/drawing/2014/main" id="{E89DAC42-3663-86C0-457D-C557710DE4DC}"/>
              </a:ext>
            </a:extLst>
          </p:cNvPr>
          <p:cNvSpPr/>
          <p:nvPr/>
        </p:nvSpPr>
        <p:spPr>
          <a:xfrm>
            <a:off x="7134002" y="3041205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47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0B33ACFE-11DA-A098-044D-1BB381F27D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97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27" name="Ovál 26">
            <a:extLst>
              <a:ext uri="{FF2B5EF4-FFF2-40B4-BE49-F238E27FC236}">
                <a16:creationId xmlns:a16="http://schemas.microsoft.com/office/drawing/2014/main" id="{B5237B33-0087-BC35-2205-6CED9156666C}"/>
              </a:ext>
            </a:extLst>
          </p:cNvPr>
          <p:cNvSpPr/>
          <p:nvPr/>
        </p:nvSpPr>
        <p:spPr>
          <a:xfrm>
            <a:off x="7771735" y="2540215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FFB273C1-BF7C-F0BD-CAD0-5F3AADAB3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57" y="2414224"/>
            <a:ext cx="895964" cy="987523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38CF9C6A-9500-FC74-D9CC-45164D679C0A}"/>
              </a:ext>
            </a:extLst>
          </p:cNvPr>
          <p:cNvSpPr txBox="1"/>
          <p:nvPr/>
        </p:nvSpPr>
        <p:spPr>
          <a:xfrm>
            <a:off x="7846194" y="3313590"/>
            <a:ext cx="124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86C7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Web</a:t>
            </a:r>
          </a:p>
          <a:p>
            <a:pPr algn="ctr"/>
            <a:r>
              <a:rPr lang="sk-SK" sz="2000" dirty="0">
                <a:solidFill>
                  <a:srgbClr val="486C7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reklama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CD211E16-23DC-7203-E7E2-9E2F4472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74AD2F2F-DCEC-225E-BEEF-5ECC102701C1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Nadpis 1">
            <a:extLst>
              <a:ext uri="{FF2B5EF4-FFF2-40B4-BE49-F238E27FC236}">
                <a16:creationId xmlns:a16="http://schemas.microsoft.com/office/drawing/2014/main" id="{C6DA4C64-05C9-3242-4689-6B09A13908C8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200" spc="9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PRODUKTY A SLUŽBY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4910393-F33B-DA4A-9CE6-5011FE1E1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13" y="4582569"/>
            <a:ext cx="2881173" cy="623054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B7C2EEFE-FF40-B367-B803-CBE8994BAD5C}"/>
              </a:ext>
            </a:extLst>
          </p:cNvPr>
          <p:cNvSpPr txBox="1">
            <a:spLocks/>
          </p:cNvSpPr>
          <p:nvPr/>
        </p:nvSpPr>
        <p:spPr>
          <a:xfrm>
            <a:off x="500063" y="976313"/>
            <a:ext cx="11191875" cy="10858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Komplexné</a:t>
            </a:r>
            <a:r>
              <a:rPr lang="en-US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služby</a:t>
            </a:r>
            <a:r>
              <a:rPr lang="en-US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pre </a:t>
            </a:r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weby</a:t>
            </a:r>
            <a:r>
              <a:rPr lang="en-US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a e-</a:t>
            </a:r>
            <a:r>
              <a:rPr lang="en-US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shopy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C084A86F-9CD1-0BFE-E355-037E02BE92A4}"/>
              </a:ext>
            </a:extLst>
          </p:cNvPr>
          <p:cNvSpPr txBox="1"/>
          <p:nvPr/>
        </p:nvSpPr>
        <p:spPr>
          <a:xfrm>
            <a:off x="8077200" y="4645901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Pauza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EA5226A5-928F-782E-C29B-E9B314728E84}"/>
              </a:ext>
            </a:extLst>
          </p:cNvPr>
          <p:cNvSpPr/>
          <p:nvPr/>
        </p:nvSpPr>
        <p:spPr>
          <a:xfrm>
            <a:off x="5718269" y="2586128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5" name="Obrázok 14" descr="Obrázok, na ktorom je text, meradlo&#10;&#10;Automaticky generovaný popis">
            <a:extLst>
              <a:ext uri="{FF2B5EF4-FFF2-40B4-BE49-F238E27FC236}">
                <a16:creationId xmlns:a16="http://schemas.microsoft.com/office/drawing/2014/main" id="{040B6EC2-192F-3AB4-3D6A-018D1A4EA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58" y="2410009"/>
            <a:ext cx="1078680" cy="987524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BF1FDE0B-523C-9EDF-9C19-7D89A038986C}"/>
              </a:ext>
            </a:extLst>
          </p:cNvPr>
          <p:cNvSpPr/>
          <p:nvPr/>
        </p:nvSpPr>
        <p:spPr>
          <a:xfrm>
            <a:off x="3577822" y="2561235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9CE04341-EE39-DA17-12E3-F6A85DF06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8" y="2410009"/>
            <a:ext cx="1117806" cy="885535"/>
          </a:xfrm>
          <a:prstGeom prst="rect">
            <a:avLst/>
          </a:prstGeom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A3E8FFFB-9B78-3924-E497-1F7CA36166FB}"/>
              </a:ext>
            </a:extLst>
          </p:cNvPr>
          <p:cNvSpPr/>
          <p:nvPr/>
        </p:nvSpPr>
        <p:spPr>
          <a:xfrm>
            <a:off x="9914694" y="2566580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300A295D-6A7A-97BF-8FC2-B78271106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059" y="2473511"/>
            <a:ext cx="797324" cy="694056"/>
          </a:xfrm>
          <a:prstGeom prst="rect">
            <a:avLst/>
          </a:prstGeom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B3155D50-5944-D034-664C-BD672CF335A9}"/>
              </a:ext>
            </a:extLst>
          </p:cNvPr>
          <p:cNvSpPr txBox="1"/>
          <p:nvPr/>
        </p:nvSpPr>
        <p:spPr>
          <a:xfrm>
            <a:off x="3344398" y="3309375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Tvorba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web stránok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B8561371-DA56-FE4B-685B-8EDEC8358A36}"/>
              </a:ext>
            </a:extLst>
          </p:cNvPr>
          <p:cNvSpPr txBox="1"/>
          <p:nvPr/>
        </p:nvSpPr>
        <p:spPr>
          <a:xfrm>
            <a:off x="9870692" y="3289827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Weby miest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 obcí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5F421B3B-5461-9F23-6604-8A70D40B38DB}"/>
              </a:ext>
            </a:extLst>
          </p:cNvPr>
          <p:cNvSpPr txBox="1"/>
          <p:nvPr/>
        </p:nvSpPr>
        <p:spPr>
          <a:xfrm>
            <a:off x="5688856" y="3289731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Tvorba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e-</a:t>
            </a:r>
            <a:r>
              <a:rPr lang="sk-SK" sz="2000" dirty="0" err="1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shopov</a:t>
            </a:r>
            <a:endParaRPr lang="sk-SK" sz="2000" dirty="0">
              <a:solidFill>
                <a:srgbClr val="426372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0EDFB616-CF11-2434-2EC7-DA5876E389E7}"/>
              </a:ext>
            </a:extLst>
          </p:cNvPr>
          <p:cNvSpPr/>
          <p:nvPr/>
        </p:nvSpPr>
        <p:spPr>
          <a:xfrm>
            <a:off x="1427793" y="2542299"/>
            <a:ext cx="1287379" cy="1293799"/>
          </a:xfrm>
          <a:prstGeom prst="ellipse">
            <a:avLst/>
          </a:prstGeom>
          <a:solidFill>
            <a:srgbClr val="ECF5FC"/>
          </a:solidFill>
          <a:ln>
            <a:solidFill>
              <a:srgbClr val="ECF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33EE461-629B-1BDD-03D8-AC21DBC025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4" y="2416383"/>
            <a:ext cx="1150059" cy="907942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BA8EBABA-C337-1ED5-E6CF-6AD9FBC4C510}"/>
              </a:ext>
            </a:extLst>
          </p:cNvPr>
          <p:cNvSpPr txBox="1"/>
          <p:nvPr/>
        </p:nvSpPr>
        <p:spPr>
          <a:xfrm>
            <a:off x="1514587" y="3258966"/>
            <a:ext cx="1380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Domény</a:t>
            </a:r>
          </a:p>
          <a:p>
            <a:pPr algn="ctr"/>
            <a:r>
              <a:rPr lang="sk-SK" sz="2000" dirty="0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</a:t>
            </a:r>
            <a:r>
              <a:rPr lang="sk-SK" sz="2000" dirty="0" err="1">
                <a:solidFill>
                  <a:srgbClr val="42637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hosting</a:t>
            </a:r>
            <a:endParaRPr lang="sk-SK" sz="2000" dirty="0">
              <a:solidFill>
                <a:srgbClr val="426372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45597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50A522BC-81C2-FBEC-6C13-6C327C4A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20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901D47E-8DA5-18F2-1600-AE3F2C5BE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" y="0"/>
            <a:ext cx="12176185" cy="6858000"/>
          </a:xfrm>
          <a:prstGeom prst="rect">
            <a:avLst/>
          </a:prstGeom>
        </p:spPr>
      </p:pic>
      <p:sp>
        <p:nvSpPr>
          <p:cNvPr id="5" name="Šípka: doľava 4">
            <a:extLst>
              <a:ext uri="{FF2B5EF4-FFF2-40B4-BE49-F238E27FC236}">
                <a16:creationId xmlns:a16="http://schemas.microsoft.com/office/drawing/2014/main" id="{24C5808D-264B-599F-D647-346755F29FE5}"/>
              </a:ext>
            </a:extLst>
          </p:cNvPr>
          <p:cNvSpPr/>
          <p:nvPr/>
        </p:nvSpPr>
        <p:spPr>
          <a:xfrm>
            <a:off x="6200146" y="5657855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: doľava 6">
            <a:extLst>
              <a:ext uri="{FF2B5EF4-FFF2-40B4-BE49-F238E27FC236}">
                <a16:creationId xmlns:a16="http://schemas.microsoft.com/office/drawing/2014/main" id="{BC29EA02-7622-94FD-DF59-2563F9F7A87C}"/>
              </a:ext>
            </a:extLst>
          </p:cNvPr>
          <p:cNvSpPr/>
          <p:nvPr/>
        </p:nvSpPr>
        <p:spPr>
          <a:xfrm rot="19114748">
            <a:off x="5509484" y="803842"/>
            <a:ext cx="1850484" cy="1200145"/>
          </a:xfrm>
          <a:prstGeom prst="leftArrow">
            <a:avLst/>
          </a:prstGeom>
          <a:solidFill>
            <a:srgbClr val="F58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090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3003A-F967-C1B7-3016-D6D22860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6D12D812-0826-B769-5343-763930996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A348A30-D40D-A0C2-EDE5-91A511F6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6C1F6A6D-D4D7-F8FA-54B8-8A3C4F6F051E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3760FF92-0995-D240-4FA2-D419C4EAD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B0379560-0DD6-2381-EE23-792063B99195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22FB9457-BBA8-52DB-D83E-4339C8B18380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CC8106E5-98D6-3467-A429-4694A6ECF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905DA0F-301B-33A1-E4E9-EE5A8DC1ADF8}"/>
              </a:ext>
            </a:extLst>
          </p:cNvPr>
          <p:cNvSpPr txBox="1"/>
          <p:nvPr/>
        </p:nvSpPr>
        <p:spPr>
          <a:xfrm>
            <a:off x="212139" y="2507856"/>
            <a:ext cx="11211330" cy="243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Vždy aktuálny a funkčný,</a:t>
            </a: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pravidelne aktualizovaný na požiadavky doby.</a:t>
            </a:r>
          </a:p>
          <a:p>
            <a:pPr algn="ctr">
              <a:lnSpc>
                <a:spcPct val="150000"/>
              </a:lnSpc>
            </a:pP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AI asistent pre tvorbu obsahu a </a:t>
            </a:r>
            <a:r>
              <a:rPr lang="sk-SK" sz="2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chatbot</a:t>
            </a: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(už tento rok).</a:t>
            </a:r>
          </a:p>
        </p:txBody>
      </p:sp>
    </p:spTree>
    <p:extLst>
      <p:ext uri="{BB962C8B-B14F-4D97-AF65-F5344CB8AC3E}">
        <p14:creationId xmlns:p14="http://schemas.microsoft.com/office/powerpoint/2010/main" val="1951914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A09E0060-E55C-2CB0-7491-56005B37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2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05021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Aktualizácia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FF2E6BBB-997B-48CF-8C9A-3A6B6B70E947}"/>
              </a:ext>
            </a:extLst>
          </p:cNvPr>
          <p:cNvSpPr txBox="1"/>
          <p:nvPr/>
        </p:nvSpPr>
        <p:spPr>
          <a:xfrm>
            <a:off x="579314" y="2358068"/>
            <a:ext cx="7493013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Kontinuálny vývoj softvéru, jeho modulov a prepojení na tretie strany. Vývoj serverových aplikácií. Zvyčajne v rozsahu viac ako 1000 analytických a programátorských hodín pri každej aktualizácii. Súčasť pravidelného prevádzkového poplatku.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49419B78-9904-E1D0-327C-82AB7AC75E1C}"/>
              </a:ext>
            </a:extLst>
          </p:cNvPr>
          <p:cNvSpPr txBox="1"/>
          <p:nvPr/>
        </p:nvSpPr>
        <p:spPr>
          <a:xfrm>
            <a:off x="579314" y="1994958"/>
            <a:ext cx="618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Vývojová časť aktualizácie </a:t>
            </a:r>
            <a:endParaRPr lang="sk-SK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AE7CD7D-0574-737B-FCA2-3411FE4CD4DC}"/>
              </a:ext>
            </a:extLst>
          </p:cNvPr>
          <p:cNvSpPr txBox="1"/>
          <p:nvPr/>
        </p:nvSpPr>
        <p:spPr>
          <a:xfrm>
            <a:off x="630537" y="4136327"/>
            <a:ext cx="6182833" cy="167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sk-SK" sz="1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Nasadenie aktualizácie na web klienta. Buď bez nutnosti individuálnych nastavení (bezplatná), alebo na mieru - vyžaduje zásah na každom webe (jednorazová platba podľa rozsahu). Klient je vždy upozornený emailom vopred o úpravách na </a:t>
            </a:r>
            <a:r>
              <a:rPr lang="sk-SK" sz="1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eshope</a:t>
            </a:r>
            <a:r>
              <a:rPr lang="sk-SK" sz="1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AB3E801-A33F-75A0-4F40-76372AF3C7CC}"/>
              </a:ext>
            </a:extLst>
          </p:cNvPr>
          <p:cNvSpPr txBox="1"/>
          <p:nvPr/>
        </p:nvSpPr>
        <p:spPr>
          <a:xfrm>
            <a:off x="595704" y="4104428"/>
            <a:ext cx="618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Aplikačná časť aktualizácie </a:t>
            </a:r>
            <a:endParaRPr lang="sk-SK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FB69F45-AB37-44B8-EEBE-FE35AF3D9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136" y="1994958"/>
            <a:ext cx="3710650" cy="592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95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4BC96-C937-D1E8-B1A1-15B142CD7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DE712CCA-C601-5BB2-28F8-1E11491FA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3B030AF-D325-28D4-2392-10D2D718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2EC6A839-4892-2A8E-0F68-526DCA4BCC17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DDC22A4B-9FAA-47D6-F18B-B1220FCFF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EF9B8BF6-91C1-84FB-AE5D-51D55806C4C4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015A1367-4A44-E5DE-1C3C-52D07163D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A3280FF5-30BE-EE16-1800-1026C3F7903C}"/>
              </a:ext>
            </a:extLst>
          </p:cNvPr>
          <p:cNvSpPr txBox="1"/>
          <p:nvPr/>
        </p:nvSpPr>
        <p:spPr>
          <a:xfrm>
            <a:off x="1627401" y="2807938"/>
            <a:ext cx="8937197" cy="183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Šetríme vás čas, sledujeme zákony.</a:t>
            </a: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 právne požiadavky vás upozorníme, alebo pri ich dodržaní asistujeme.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DB198BE-5E3C-CDCF-1161-73D92F9E5B33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68743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B8905FA9-6486-B1C1-4F23-27F17B36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15" y="1949668"/>
            <a:ext cx="5490794" cy="439701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74F87C3-5D35-A2F6-4422-5275FACD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509" y="1752643"/>
            <a:ext cx="5644177" cy="4791059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D4DBF4F1-646B-0575-39C5-779EF78B4FED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F6A7F164-5CB2-C56C-554E-A7537AD90C03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UNIobchod.sk/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UNIblog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8858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95194-87B7-BE32-1141-F2DD28704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FA36236B-871E-F1F0-F299-D5D3A3298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5C0005E4-8CAC-6A1F-C675-831B7F8B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DC1745C6-5DEB-3375-DD98-4E1C449286B1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B0E18CB5-CA32-A3CE-DB36-7262888CC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C9649E2-BB30-A499-F501-65E0A4E9B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976F3176-A0DE-933C-216C-10D3A35CDE2A}"/>
              </a:ext>
            </a:extLst>
          </p:cNvPr>
          <p:cNvSpPr txBox="1"/>
          <p:nvPr/>
        </p:nvSpPr>
        <p:spPr>
          <a:xfrm>
            <a:off x="839100" y="2438790"/>
            <a:ext cx="10162882" cy="372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Jednoduché ovládanie aj pre začiatočníkov, všetko zvládnete sami bez technických znalostí.</a:t>
            </a:r>
          </a:p>
          <a:p>
            <a:pPr algn="ctr">
              <a:lnSpc>
                <a:spcPct val="150000"/>
              </a:lnSpc>
            </a:pP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600" b="0" i="0" dirty="0">
                <a:solidFill>
                  <a:srgbClr val="3F5E6C"/>
                </a:solidFill>
                <a:effectLst/>
                <a:latin typeface="Poppins" panose="00000500000000000000" pitchFamily="2" charset="-18"/>
              </a:rPr>
              <a:t>Váš osobný konzultant a podpora odborného tímu, aby ste mali pokoj s každým krokom vášho eshopu.</a:t>
            </a: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     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04E9922-203B-1ED0-FE83-850E4D5B4102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AAB7D24-BDD0-9B28-7166-9882C3DAD83E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07088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7200E22-1B56-48C8-A7D6-A0B727D00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312"/>
            <a:ext cx="12192000" cy="5094007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9D2CC6B-6726-4B4C-8E90-A9CC53B4AB11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06FE25E-4F3C-406A-ED05-07AD8D32197D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Admin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11636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2748777-CD07-DFF1-949D-C0EE8CC76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27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3DA4181-C0B4-26DF-6C50-948A20A4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97"/>
          <a:stretch/>
        </p:blipFill>
        <p:spPr>
          <a:xfrm>
            <a:off x="3883" y="0"/>
            <a:ext cx="12184233" cy="656336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E59CC08-8834-5D65-1CA8-2A1AA3D5B2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8" t="2546"/>
          <a:stretch/>
        </p:blipFill>
        <p:spPr>
          <a:xfrm>
            <a:off x="8811335" y="4007799"/>
            <a:ext cx="3299602" cy="284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8117B76F-8EB8-23CF-A115-A7366E9B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28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EA2515-1F10-F2A9-AF10-A587A816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35" cy="69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21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81BE7-1432-F4C6-93C3-608132F9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FA643979-A6A5-EC45-B484-24F98C74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9913AB6-69B6-7681-299A-9B7A995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F5AEBA-E749-C727-E295-2C8935F92343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8E9CF4F-7A85-BB99-BD75-C950F4C2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289CB133-93E4-4300-B1EA-A7B729C9BB48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AF66AF50-E850-6F23-66E7-33564AFE6257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EF558EDA-536D-73FE-01FE-E23F60DC0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3E1ADA54-F1C7-7FCC-57C4-B74D27041074}"/>
              </a:ext>
            </a:extLst>
          </p:cNvPr>
          <p:cNvSpPr txBox="1"/>
          <p:nvPr/>
        </p:nvSpPr>
        <p:spPr>
          <a:xfrm>
            <a:off x="1283648" y="2507856"/>
            <a:ext cx="9374942" cy="243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Vychytávky</a:t>
            </a: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a hromadné úpravy,</a:t>
            </a: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importy a exporty, precenenia za pár minút.</a:t>
            </a:r>
          </a:p>
          <a:p>
            <a:pPr algn="ctr">
              <a:lnSpc>
                <a:spcPct val="150000"/>
              </a:lnSpc>
            </a:pP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Zákazníkov získajú široké možnosti cenotvorby.</a:t>
            </a:r>
          </a:p>
        </p:txBody>
      </p:sp>
    </p:spTree>
    <p:extLst>
      <p:ext uri="{BB962C8B-B14F-4D97-AF65-F5344CB8AC3E}">
        <p14:creationId xmlns:p14="http://schemas.microsoft.com/office/powerpoint/2010/main" val="617251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17702316-A10F-FC24-3C1D-2310A5A26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Divízia Uniobchod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03522B7-D362-F0D7-22B0-7D857963B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449" y="1877185"/>
            <a:ext cx="9899891" cy="44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0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C0D7F-21A3-49A2-EFC5-2676243E8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1C830B7-75E6-278A-560D-83A080BF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30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BD785C1-7617-30C5-ECC9-584C6489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97"/>
          <a:stretch/>
        </p:blipFill>
        <p:spPr>
          <a:xfrm>
            <a:off x="7775" y="0"/>
            <a:ext cx="12176449" cy="65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18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DEA54860-1EFE-8504-9F31-D90792AF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31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4555A5D-7BFF-2F93-EC8D-9C5C9719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97"/>
          <a:stretch/>
        </p:blipFill>
        <p:spPr>
          <a:xfrm>
            <a:off x="27340" y="0"/>
            <a:ext cx="12137319" cy="65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80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DB311-9079-6D57-BAB4-A154A4E06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49FD0861-E88A-B2BC-A3CE-3422DDFC9E22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D48E0D1E-87A8-790B-08B7-DC73AAD01552}"/>
              </a:ext>
            </a:extLst>
          </p:cNvPr>
          <p:cNvSpPr txBox="1">
            <a:spLocks/>
          </p:cNvSpPr>
          <p:nvPr/>
        </p:nvSpPr>
        <p:spPr>
          <a:xfrm>
            <a:off x="941787" y="102889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UNIobchod.sk/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UNIblog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E0EC8B8-9092-0843-6427-70662F911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8" y="1871920"/>
            <a:ext cx="5771926" cy="467590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6D586BE-6780-88AE-4052-80DC98EE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711" y="1930337"/>
            <a:ext cx="5385527" cy="48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27A2E-A01A-1619-EA6C-EC72E6F00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90B5A209-6E88-83AC-C746-36676DF98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EE9A181-6668-4C57-A225-304B0B2B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23BE55D1-C10A-8ED4-04C3-05015DCCF980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49833484-0E99-15A8-BDB9-EC18C9F1D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7EED0B82-A0F1-94A0-E28F-256807674FFA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5EE0E459-94E9-C850-211C-C7677C9F1326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4FDBFC0B-A2D7-5B24-1CCB-1D41CE0B2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C26AD14A-1E7A-FCA8-591D-2ADBC2DF19C1}"/>
              </a:ext>
            </a:extLst>
          </p:cNvPr>
          <p:cNvSpPr txBox="1"/>
          <p:nvPr/>
        </p:nvSpPr>
        <p:spPr>
          <a:xfrm>
            <a:off x="1852398" y="2811010"/>
            <a:ext cx="8129802" cy="1235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Obchodné vzťahy pod plnou kontrolou </a:t>
            </a: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 vyladenou veľkoobchodnou platformou. </a:t>
            </a:r>
          </a:p>
        </p:txBody>
      </p:sp>
    </p:spTree>
    <p:extLst>
      <p:ext uri="{BB962C8B-B14F-4D97-AF65-F5344CB8AC3E}">
        <p14:creationId xmlns:p14="http://schemas.microsoft.com/office/powerpoint/2010/main" val="860120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AD67-69CC-C79F-7C6E-AC294419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27B1F0A3-B44E-9331-C847-6A89CB746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1996DE54-AE04-B36F-BD7F-598F189C5EA5}"/>
              </a:ext>
            </a:extLst>
          </p:cNvPr>
          <p:cNvSpPr/>
          <p:nvPr/>
        </p:nvSpPr>
        <p:spPr>
          <a:xfrm>
            <a:off x="1087702" y="2315093"/>
            <a:ext cx="10769301" cy="281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B2B a B2C v jednom systéme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Cenové hladiny, alebo cenové vzorce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 kombinácii s napojením na ekonomiku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Profesionálny obchodný systém (obchodníci, cenové ponuky)</a:t>
            </a:r>
            <a:endParaRPr lang="sk-SK" sz="2400" dirty="0">
              <a:solidFill>
                <a:srgbClr val="3F5E6C"/>
              </a:solidFill>
              <a:effectLst/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endParaRPr lang="sk-SK" sz="2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D1787B8-5A17-E412-9518-69E294A41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7657538D-56EC-3F86-4CDC-F8E789E6793E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0AFA447-6448-E296-D63C-AACD0931F1DB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Veľkoobchod B2B</a:t>
            </a:r>
          </a:p>
        </p:txBody>
      </p:sp>
    </p:spTree>
    <p:extLst>
      <p:ext uri="{BB962C8B-B14F-4D97-AF65-F5344CB8AC3E}">
        <p14:creationId xmlns:p14="http://schemas.microsoft.com/office/powerpoint/2010/main" val="12887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0AE1A-9C4D-EBED-1A61-6D9771E82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D9612E5-B4A8-96BF-8B5D-E2CBADB3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B53B6AE-CA90-CED5-766B-E0FA168950AA}"/>
              </a:ext>
            </a:extLst>
          </p:cNvPr>
          <p:cNvSpPr/>
          <p:nvPr/>
        </p:nvSpPr>
        <p:spPr>
          <a:xfrm>
            <a:off x="914879" y="2032991"/>
            <a:ext cx="10769301" cy="433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Iba veľkoobchod – nezobrazí ponuku bez prihlásenia zákazníka </a:t>
            </a:r>
            <a:r>
              <a:rPr lang="sk-SK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(https://www.wandaslovakia.sk/eshop/action/enterlogin.xhtml)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Iba katalóg – zobrazí ponuku (s cenami bez cien), ale nedá sa objednať </a:t>
            </a:r>
            <a:r>
              <a:rPr lang="sk-SK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(https://www.utools.sk/)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Zobrazuje maloobchodné ceny a ponuku, veľkoobchodný zákazník po prihlásení vidí svoje ceny  </a:t>
            </a:r>
            <a:r>
              <a:rPr lang="sk-SK" dirty="0">
                <a:solidFill>
                  <a:schemeClr val="bg1">
                    <a:lumMod val="75000"/>
                  </a:schemeClr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(https://eshop.giacomini.sk/)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sk-SK" sz="2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Registrácia VO zákazníka – so schválením/bez schválenia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06712EB-5988-4480-A0DA-582BBDC3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8B3836C-8746-FD31-CAFA-B98CF730F2A9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FD85E9C-3557-17C4-8958-C0763FEAA000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Veľkoobchod možnosti</a:t>
            </a:r>
          </a:p>
        </p:txBody>
      </p:sp>
    </p:spTree>
    <p:extLst>
      <p:ext uri="{BB962C8B-B14F-4D97-AF65-F5344CB8AC3E}">
        <p14:creationId xmlns:p14="http://schemas.microsoft.com/office/powerpoint/2010/main" val="30076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37951-9A9E-E1D2-A5FA-160A434C4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73B56C1E-835B-BD9E-0D84-DFE2DA93C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48B00F8-0C94-0EF2-31E1-9EA897B58310}"/>
              </a:ext>
            </a:extLst>
          </p:cNvPr>
          <p:cNvSpPr/>
          <p:nvPr/>
        </p:nvSpPr>
        <p:spPr>
          <a:xfrm>
            <a:off x="1087702" y="2315093"/>
            <a:ext cx="10769301" cy="336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Triedenie zákazníkov - rôzne cenové skupiny (vzorce) B2B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Dokumenty pre konkrétnu skupinu, zákazníka do jeho zóny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Vlastné označenie objednávky zákazníka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Grafické zobrazenie bežných cien a veľkoobchodných cien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Vlastné poštovné pre veľkoobchod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Veľkoobchodná registrácia zákazníkov B2B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DEEEB97-0F2F-995D-5795-6BCF9C564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02985845-67F5-D373-AE46-F777E9DD5C16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7B84B56-D5B7-8966-B55E-7DF7DB7D3A3F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Veľkoobchod B2B funkcie</a:t>
            </a:r>
          </a:p>
        </p:txBody>
      </p:sp>
    </p:spTree>
    <p:extLst>
      <p:ext uri="{BB962C8B-B14F-4D97-AF65-F5344CB8AC3E}">
        <p14:creationId xmlns:p14="http://schemas.microsoft.com/office/powerpoint/2010/main" val="13425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4D144-8DB5-33FC-68E8-DD000717D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5AEB593F-D145-24A1-5E7D-5DF526E57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73CF8E7B-87FB-AA7C-09EC-B03B4FD37843}"/>
              </a:ext>
            </a:extLst>
          </p:cNvPr>
          <p:cNvSpPr/>
          <p:nvPr/>
        </p:nvSpPr>
        <p:spPr>
          <a:xfrm>
            <a:off x="1039064" y="2169178"/>
            <a:ext cx="10769301" cy="391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Neobmedzený počet cenových vzorcov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Zákazník má pridelený svoj vzorec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Cenotvorba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Konštanta – konečná cena produktu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Odčítanie – odpočet od konečnej sumy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Násobenie- násobky 0-1 zníženie percentuálne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Vlastný cenník zákazníka z ekonomického systému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3AA6C07-FF02-CFA6-28BF-63127814F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5B832A8-847D-B0E7-4B71-96DD8C76FDDF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F14E9598-4033-833F-1C09-901116550EC7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Cenové vzorce</a:t>
            </a:r>
          </a:p>
        </p:txBody>
      </p:sp>
    </p:spTree>
    <p:extLst>
      <p:ext uri="{BB962C8B-B14F-4D97-AF65-F5344CB8AC3E}">
        <p14:creationId xmlns:p14="http://schemas.microsoft.com/office/powerpoint/2010/main" val="33021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FA6F-4F1D-5557-D1B6-ED77BB0A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8622FC90-A030-B6F3-6B20-38CDA249E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F01E6A52-DE86-E6AB-D746-485253AAC7A4}"/>
              </a:ext>
            </a:extLst>
          </p:cNvPr>
          <p:cNvSpPr/>
          <p:nvPr/>
        </p:nvSpPr>
        <p:spPr>
          <a:xfrm>
            <a:off x="1087702" y="2315093"/>
            <a:ext cx="10769301" cy="225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20 cenových hladín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Vyplnené pri produkte/variante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effectLst/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Prideľujú sa zákazníkom (import)</a:t>
            </a:r>
          </a:p>
          <a:p>
            <a:pPr>
              <a:lnSpc>
                <a:spcPct val="150000"/>
              </a:lnSpc>
            </a:pPr>
            <a:endParaRPr lang="sk-SK" sz="2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2AB976B-271A-CC15-DF69-E3ED5C49C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40262FC-2F82-2F5B-0B77-F467A21073A5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D50F699-2FD0-6DBC-139F-C4DD8EC074B5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Cenové hladiny</a:t>
            </a:r>
          </a:p>
        </p:txBody>
      </p:sp>
    </p:spTree>
    <p:extLst>
      <p:ext uri="{BB962C8B-B14F-4D97-AF65-F5344CB8AC3E}">
        <p14:creationId xmlns:p14="http://schemas.microsoft.com/office/powerpoint/2010/main" val="30034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47AD2-3EF9-836D-FF00-D942316CF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642BD8E-533F-5EE0-9657-19F067617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DFF25809-A758-A22C-C530-7A43AA664AC2}"/>
              </a:ext>
            </a:extLst>
          </p:cNvPr>
          <p:cNvSpPr/>
          <p:nvPr/>
        </p:nvSpPr>
        <p:spPr>
          <a:xfrm>
            <a:off x="1087702" y="2315093"/>
            <a:ext cx="9573813" cy="225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Vo zákazník vytvára cenové ponuky pre konečného zákazníka – za seba, svoju firmu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Odosiela zákazníkovi s cenami s maržou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 schválení dokončí objednávku 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4C1AF9C-F12C-E5C0-C292-69A7B11AD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A6D083F-4AD4-61EA-699C-1194B1ED028F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AA6039C-2BD4-8B60-4794-A5427C9611CC}"/>
              </a:ext>
            </a:extLst>
          </p:cNvPr>
          <p:cNvSpPr txBox="1">
            <a:spLocks/>
          </p:cNvSpPr>
          <p:nvPr/>
        </p:nvSpPr>
        <p:spPr>
          <a:xfrm>
            <a:off x="941786" y="1053658"/>
            <a:ext cx="846486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Cenové ponuky pre VO zákazníka</a:t>
            </a:r>
          </a:p>
        </p:txBody>
      </p:sp>
    </p:spTree>
    <p:extLst>
      <p:ext uri="{BB962C8B-B14F-4D97-AF65-F5344CB8AC3E}">
        <p14:creationId xmlns:p14="http://schemas.microsoft.com/office/powerpoint/2010/main" val="13790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4F26-C77E-19F6-B9C6-153192E09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ok 28">
            <a:extLst>
              <a:ext uri="{FF2B5EF4-FFF2-40B4-BE49-F238E27FC236}">
                <a16:creationId xmlns:a16="http://schemas.microsoft.com/office/drawing/2014/main" id="{F613E00E-0833-AFFF-65F5-33CD9822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6BF9F1C2-45E0-420D-9AB6-13DF16AA3721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1DF9581-5471-29F5-377F-6DAE18902F8C}"/>
              </a:ext>
            </a:extLst>
          </p:cNvPr>
          <p:cNvSpPr txBox="1">
            <a:spLocks/>
          </p:cNvSpPr>
          <p:nvPr/>
        </p:nvSpPr>
        <p:spPr>
          <a:xfrm>
            <a:off x="941787" y="1034202"/>
            <a:ext cx="7151626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Zarobí vám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?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BA4D6BB-FDC0-0BD6-7898-61EEFC80E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12"/>
          <a:stretch/>
        </p:blipFill>
        <p:spPr>
          <a:xfrm>
            <a:off x="224247" y="2139588"/>
            <a:ext cx="5651626" cy="417509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58C0B3D-F4D7-BE2F-CC49-A2C4545AAA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734"/>
          <a:stretch/>
        </p:blipFill>
        <p:spPr>
          <a:xfrm>
            <a:off x="6316128" y="2227630"/>
            <a:ext cx="5296558" cy="3862353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C388A2F9-B0D6-4414-91E3-E6FBFC54B658}"/>
              </a:ext>
            </a:extLst>
          </p:cNvPr>
          <p:cNvSpPr/>
          <p:nvPr/>
        </p:nvSpPr>
        <p:spPr>
          <a:xfrm>
            <a:off x="5812059" y="5865286"/>
            <a:ext cx="428017" cy="44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49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FFADD-5B93-A320-FEC3-5A147C67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F3833AA9-6BE9-3E01-49B3-01FFA6548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5A8C952-1E7F-4149-2460-E5CC89F7AA85}"/>
              </a:ext>
            </a:extLst>
          </p:cNvPr>
          <p:cNvSpPr/>
          <p:nvPr/>
        </p:nvSpPr>
        <p:spPr>
          <a:xfrm>
            <a:off x="914879" y="2120540"/>
            <a:ext cx="10769301" cy="391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Obchodník – prideľuje zákazníkom zľavu na objednávku do svojho limitu, alebo nad limit po schválení </a:t>
            </a:r>
            <a:r>
              <a:rPr lang="sk-SK" sz="2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supersprávcom</a:t>
            </a:r>
            <a:endParaRPr lang="sk-SK" sz="24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Zľava obchodníka sa pripočítava ku VO zľave zákazníka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Obchodník – špeciálny admin prístup do eshopu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Supersprávca</a:t>
            </a: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– prideľuje zákazníkov obchodníkovi, prideľuje zľavu obchodníka, schvaľuje nadlimitné zľavy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Minimálna cena produktu eshopu 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D99EF61-F11E-8272-471D-FA43E45BE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F0A7238-2418-3277-62B9-69D675756EE0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026A2C9-14F7-460B-385D-8BEA4218B6B3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6674970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Obchodníci(dealeri)</a:t>
            </a:r>
          </a:p>
        </p:txBody>
      </p:sp>
    </p:spTree>
    <p:extLst>
      <p:ext uri="{BB962C8B-B14F-4D97-AF65-F5344CB8AC3E}">
        <p14:creationId xmlns:p14="http://schemas.microsoft.com/office/powerpoint/2010/main" val="22466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DC0AA3F4-925E-BAAE-5AB1-A9A769CF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41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D037764-B4D8-C037-370F-E8F65595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1"/>
            <a:ext cx="12192000" cy="68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03" y="2868391"/>
            <a:ext cx="2426787" cy="850412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D2233EAC-112C-08C2-D955-4383B13EA3BD}"/>
              </a:ext>
            </a:extLst>
          </p:cNvPr>
          <p:cNvSpPr/>
          <p:nvPr/>
        </p:nvSpPr>
        <p:spPr>
          <a:xfrm>
            <a:off x="10107390" y="2075647"/>
            <a:ext cx="1316079" cy="10744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Nadpis 1">
            <a:extLst>
              <a:ext uri="{FF2B5EF4-FFF2-40B4-BE49-F238E27FC236}">
                <a16:creationId xmlns:a16="http://schemas.microsoft.com/office/drawing/2014/main" id="{01106793-370A-4CB9-3EB9-846092FCDC86}"/>
              </a:ext>
            </a:extLst>
          </p:cNvPr>
          <p:cNvSpPr txBox="1">
            <a:spLocks/>
          </p:cNvSpPr>
          <p:nvPr/>
        </p:nvSpPr>
        <p:spPr>
          <a:xfrm>
            <a:off x="10306679" y="2484734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Predaj 1</a:t>
            </a:r>
          </a:p>
          <a:p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7" name="Šípka: nahor 6">
            <a:extLst>
              <a:ext uri="{FF2B5EF4-FFF2-40B4-BE49-F238E27FC236}">
                <a16:creationId xmlns:a16="http://schemas.microsoft.com/office/drawing/2014/main" id="{66A45B0E-AFEE-4F47-821E-719F16034ACA}"/>
              </a:ext>
            </a:extLst>
          </p:cNvPr>
          <p:cNvSpPr/>
          <p:nvPr/>
        </p:nvSpPr>
        <p:spPr>
          <a:xfrm rot="5400000">
            <a:off x="3219818" y="2901158"/>
            <a:ext cx="196688" cy="522118"/>
          </a:xfrm>
          <a:prstGeom prst="upArrow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Šípka: nahor 42">
            <a:extLst>
              <a:ext uri="{FF2B5EF4-FFF2-40B4-BE49-F238E27FC236}">
                <a16:creationId xmlns:a16="http://schemas.microsoft.com/office/drawing/2014/main" id="{26206233-8CC8-D61B-8F1E-8F4F404BBDD6}"/>
              </a:ext>
            </a:extLst>
          </p:cNvPr>
          <p:cNvSpPr/>
          <p:nvPr/>
        </p:nvSpPr>
        <p:spPr>
          <a:xfrm rot="3689610">
            <a:off x="3295809" y="3437741"/>
            <a:ext cx="218588" cy="522118"/>
          </a:xfrm>
          <a:prstGeom prst="upArrow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Šípka: nahor 22">
            <a:extLst>
              <a:ext uri="{FF2B5EF4-FFF2-40B4-BE49-F238E27FC236}">
                <a16:creationId xmlns:a16="http://schemas.microsoft.com/office/drawing/2014/main" id="{FDDD60E5-228F-E22A-7228-775228715607}"/>
              </a:ext>
            </a:extLst>
          </p:cNvPr>
          <p:cNvSpPr/>
          <p:nvPr/>
        </p:nvSpPr>
        <p:spPr>
          <a:xfrm rot="3405309">
            <a:off x="9597687" y="2736391"/>
            <a:ext cx="218588" cy="522118"/>
          </a:xfrm>
          <a:prstGeom prst="upArrow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Šípka: nahor 23">
            <a:extLst>
              <a:ext uri="{FF2B5EF4-FFF2-40B4-BE49-F238E27FC236}">
                <a16:creationId xmlns:a16="http://schemas.microsoft.com/office/drawing/2014/main" id="{E3C1FA1D-AB72-CDEB-EF8B-B958F92F7E72}"/>
              </a:ext>
            </a:extLst>
          </p:cNvPr>
          <p:cNvSpPr/>
          <p:nvPr/>
        </p:nvSpPr>
        <p:spPr>
          <a:xfrm rot="5747333">
            <a:off x="9558599" y="3450179"/>
            <a:ext cx="218588" cy="522118"/>
          </a:xfrm>
          <a:prstGeom prst="upArrow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Šípka: nahor 24">
            <a:extLst>
              <a:ext uri="{FF2B5EF4-FFF2-40B4-BE49-F238E27FC236}">
                <a16:creationId xmlns:a16="http://schemas.microsoft.com/office/drawing/2014/main" id="{47FC2E73-7485-EB9E-FC65-ADD01379DC1E}"/>
              </a:ext>
            </a:extLst>
          </p:cNvPr>
          <p:cNvSpPr/>
          <p:nvPr/>
        </p:nvSpPr>
        <p:spPr>
          <a:xfrm rot="7514164">
            <a:off x="9434121" y="4039842"/>
            <a:ext cx="218588" cy="522118"/>
          </a:xfrm>
          <a:prstGeom prst="upArrow">
            <a:avLst/>
          </a:prstGeom>
          <a:solidFill>
            <a:srgbClr val="E6E6E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232A2E13-5662-2FF2-AE81-2ACA0304D892}"/>
              </a:ext>
            </a:extLst>
          </p:cNvPr>
          <p:cNvSpPr/>
          <p:nvPr/>
        </p:nvSpPr>
        <p:spPr>
          <a:xfrm>
            <a:off x="695325" y="2452323"/>
            <a:ext cx="1852284" cy="1203149"/>
          </a:xfrm>
          <a:prstGeom prst="ellipse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B4A6D686-E549-1D6E-7B7A-ECE3E051921A}"/>
              </a:ext>
            </a:extLst>
          </p:cNvPr>
          <p:cNvSpPr txBox="1">
            <a:spLocks/>
          </p:cNvSpPr>
          <p:nvPr/>
        </p:nvSpPr>
        <p:spPr>
          <a:xfrm>
            <a:off x="662318" y="2828208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Dodávateľ 1</a:t>
            </a:r>
          </a:p>
          <a:p>
            <a:pPr algn="ctr"/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Feed</a:t>
            </a:r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36" name="Šípka: nahor 35">
            <a:extLst>
              <a:ext uri="{FF2B5EF4-FFF2-40B4-BE49-F238E27FC236}">
                <a16:creationId xmlns:a16="http://schemas.microsoft.com/office/drawing/2014/main" id="{AACB3C71-6A1D-D0D3-11FE-8FC1AA142221}"/>
              </a:ext>
            </a:extLst>
          </p:cNvPr>
          <p:cNvSpPr/>
          <p:nvPr/>
        </p:nvSpPr>
        <p:spPr>
          <a:xfrm rot="6247514">
            <a:off x="6906356" y="3026354"/>
            <a:ext cx="218588" cy="522118"/>
          </a:xfrm>
          <a:prstGeom prst="upArrow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82DF429C-99F0-47B7-A11D-5D9E5698C7EE}"/>
              </a:ext>
            </a:extLst>
          </p:cNvPr>
          <p:cNvSpPr/>
          <p:nvPr/>
        </p:nvSpPr>
        <p:spPr>
          <a:xfrm>
            <a:off x="7520022" y="2904313"/>
            <a:ext cx="1570070" cy="1265274"/>
          </a:xfrm>
          <a:prstGeom prst="ellipse">
            <a:avLst/>
          </a:prstGeom>
          <a:solidFill>
            <a:srgbClr val="C5D6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33DB44E3-0FA1-73DE-274E-0C235D27C828}"/>
              </a:ext>
            </a:extLst>
          </p:cNvPr>
          <p:cNvSpPr txBox="1">
            <a:spLocks/>
          </p:cNvSpPr>
          <p:nvPr/>
        </p:nvSpPr>
        <p:spPr>
          <a:xfrm>
            <a:off x="7385298" y="3287413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Exportné </a:t>
            </a:r>
          </a:p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hniezdo</a:t>
            </a:r>
          </a:p>
        </p:txBody>
      </p:sp>
      <p:sp>
        <p:nvSpPr>
          <p:cNvPr id="4" name="Šípka: obojsmerná zvislá 3">
            <a:extLst>
              <a:ext uri="{FF2B5EF4-FFF2-40B4-BE49-F238E27FC236}">
                <a16:creationId xmlns:a16="http://schemas.microsoft.com/office/drawing/2014/main" id="{F89C78B9-5A52-2D34-B68E-05CFB329312D}"/>
              </a:ext>
            </a:extLst>
          </p:cNvPr>
          <p:cNvSpPr/>
          <p:nvPr/>
        </p:nvSpPr>
        <p:spPr>
          <a:xfrm rot="2062395">
            <a:off x="4432612" y="3931207"/>
            <a:ext cx="219904" cy="626036"/>
          </a:xfrm>
          <a:prstGeom prst="upDownArrow">
            <a:avLst/>
          </a:prstGeom>
          <a:solidFill>
            <a:srgbClr val="24BF7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0CEA9490-D3F7-D7AC-0446-A16BC3A3BBF9}"/>
              </a:ext>
            </a:extLst>
          </p:cNvPr>
          <p:cNvSpPr/>
          <p:nvPr/>
        </p:nvSpPr>
        <p:spPr>
          <a:xfrm>
            <a:off x="3142961" y="4587741"/>
            <a:ext cx="1852285" cy="1174196"/>
          </a:xfrm>
          <a:prstGeom prst="ellipse">
            <a:avLst/>
          </a:prstGeom>
          <a:solidFill>
            <a:srgbClr val="24BF7E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CE93"/>
              </a:solidFill>
            </a:endParaRPr>
          </a:p>
        </p:txBody>
      </p:sp>
      <p:sp>
        <p:nvSpPr>
          <p:cNvPr id="46" name="Nadpis 1">
            <a:extLst>
              <a:ext uri="{FF2B5EF4-FFF2-40B4-BE49-F238E27FC236}">
                <a16:creationId xmlns:a16="http://schemas.microsoft.com/office/drawing/2014/main" id="{DDABA3B0-BF67-0D8E-5517-62083979F400}"/>
              </a:ext>
            </a:extLst>
          </p:cNvPr>
          <p:cNvSpPr txBox="1">
            <a:spLocks/>
          </p:cNvSpPr>
          <p:nvPr/>
        </p:nvSpPr>
        <p:spPr>
          <a:xfrm>
            <a:off x="3164260" y="4959721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Ekonomický </a:t>
            </a:r>
          </a:p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systém</a:t>
            </a:r>
          </a:p>
        </p:txBody>
      </p:sp>
      <p:sp>
        <p:nvSpPr>
          <p:cNvPr id="47" name="Šípka: nahor 46">
            <a:extLst>
              <a:ext uri="{FF2B5EF4-FFF2-40B4-BE49-F238E27FC236}">
                <a16:creationId xmlns:a16="http://schemas.microsoft.com/office/drawing/2014/main" id="{C9BC3ADD-6513-0211-8BB9-D396ABF66B82}"/>
              </a:ext>
            </a:extLst>
          </p:cNvPr>
          <p:cNvSpPr/>
          <p:nvPr/>
        </p:nvSpPr>
        <p:spPr>
          <a:xfrm rot="8312375">
            <a:off x="5983523" y="3978710"/>
            <a:ext cx="218588" cy="522118"/>
          </a:xfrm>
          <a:prstGeom prst="upArrow">
            <a:avLst/>
          </a:prstGeom>
          <a:solidFill>
            <a:srgbClr val="DB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DABC9C00-F406-D85E-066C-6B66B46A9D19}"/>
              </a:ext>
            </a:extLst>
          </p:cNvPr>
          <p:cNvSpPr/>
          <p:nvPr/>
        </p:nvSpPr>
        <p:spPr>
          <a:xfrm>
            <a:off x="5866688" y="4540788"/>
            <a:ext cx="1836063" cy="1265274"/>
          </a:xfrm>
          <a:prstGeom prst="ellipse">
            <a:avLst/>
          </a:prstGeom>
          <a:solidFill>
            <a:srgbClr val="EC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1" name="Nadpis 1">
            <a:extLst>
              <a:ext uri="{FF2B5EF4-FFF2-40B4-BE49-F238E27FC236}">
                <a16:creationId xmlns:a16="http://schemas.microsoft.com/office/drawing/2014/main" id="{401958A0-273C-ADD1-A679-42A98295A3E6}"/>
              </a:ext>
            </a:extLst>
          </p:cNvPr>
          <p:cNvSpPr txBox="1">
            <a:spLocks/>
          </p:cNvSpPr>
          <p:nvPr/>
        </p:nvSpPr>
        <p:spPr>
          <a:xfrm>
            <a:off x="5838064" y="4909513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Dopravné spoločnosti</a:t>
            </a:r>
          </a:p>
        </p:txBody>
      </p:sp>
      <p:sp>
        <p:nvSpPr>
          <p:cNvPr id="55" name="Ovál 54">
            <a:extLst>
              <a:ext uri="{FF2B5EF4-FFF2-40B4-BE49-F238E27FC236}">
                <a16:creationId xmlns:a16="http://schemas.microsoft.com/office/drawing/2014/main" id="{D00CE6C1-E60F-10A1-4C3F-FD598A8C13AB}"/>
              </a:ext>
            </a:extLst>
          </p:cNvPr>
          <p:cNvSpPr/>
          <p:nvPr/>
        </p:nvSpPr>
        <p:spPr>
          <a:xfrm>
            <a:off x="10122349" y="3260561"/>
            <a:ext cx="1316079" cy="10744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Nadpis 1">
            <a:extLst>
              <a:ext uri="{FF2B5EF4-FFF2-40B4-BE49-F238E27FC236}">
                <a16:creationId xmlns:a16="http://schemas.microsoft.com/office/drawing/2014/main" id="{A1259EF3-3057-CEAC-5B11-2F1E3692B1CE}"/>
              </a:ext>
            </a:extLst>
          </p:cNvPr>
          <p:cNvSpPr txBox="1">
            <a:spLocks/>
          </p:cNvSpPr>
          <p:nvPr/>
        </p:nvSpPr>
        <p:spPr>
          <a:xfrm>
            <a:off x="10321638" y="3669648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Predaj 1</a:t>
            </a:r>
          </a:p>
          <a:p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E55D2A53-4014-BF01-4949-65B01D42C3E6}"/>
              </a:ext>
            </a:extLst>
          </p:cNvPr>
          <p:cNvSpPr/>
          <p:nvPr/>
        </p:nvSpPr>
        <p:spPr>
          <a:xfrm>
            <a:off x="10122349" y="4484209"/>
            <a:ext cx="1316079" cy="10744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8" name="Nadpis 1">
            <a:extLst>
              <a:ext uri="{FF2B5EF4-FFF2-40B4-BE49-F238E27FC236}">
                <a16:creationId xmlns:a16="http://schemas.microsoft.com/office/drawing/2014/main" id="{CE38E516-FDA4-AE7A-E865-2484B3E74D5C}"/>
              </a:ext>
            </a:extLst>
          </p:cNvPr>
          <p:cNvSpPr txBox="1">
            <a:spLocks/>
          </p:cNvSpPr>
          <p:nvPr/>
        </p:nvSpPr>
        <p:spPr>
          <a:xfrm>
            <a:off x="10321638" y="4893296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Predaj 1</a:t>
            </a:r>
          </a:p>
          <a:p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59" name="Ovál 58">
            <a:extLst>
              <a:ext uri="{FF2B5EF4-FFF2-40B4-BE49-F238E27FC236}">
                <a16:creationId xmlns:a16="http://schemas.microsoft.com/office/drawing/2014/main" id="{7337B4EB-5036-CB68-E4B9-DA9D57F83E0E}"/>
              </a:ext>
            </a:extLst>
          </p:cNvPr>
          <p:cNvSpPr/>
          <p:nvPr/>
        </p:nvSpPr>
        <p:spPr>
          <a:xfrm>
            <a:off x="744662" y="3814719"/>
            <a:ext cx="1852284" cy="1203149"/>
          </a:xfrm>
          <a:prstGeom prst="ellipse">
            <a:avLst/>
          </a:prstGeom>
          <a:solidFill>
            <a:srgbClr val="FFCE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0" name="Nadpis 1">
            <a:extLst>
              <a:ext uri="{FF2B5EF4-FFF2-40B4-BE49-F238E27FC236}">
                <a16:creationId xmlns:a16="http://schemas.microsoft.com/office/drawing/2014/main" id="{F9109B4C-7978-AA65-9509-354C1902120A}"/>
              </a:ext>
            </a:extLst>
          </p:cNvPr>
          <p:cNvSpPr txBox="1">
            <a:spLocks/>
          </p:cNvSpPr>
          <p:nvPr/>
        </p:nvSpPr>
        <p:spPr>
          <a:xfrm>
            <a:off x="711655" y="4190604"/>
            <a:ext cx="1852284" cy="23824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1600" dirty="0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Dodávateľ 1</a:t>
            </a:r>
          </a:p>
          <a:p>
            <a:pPr algn="ctr"/>
            <a:r>
              <a:rPr lang="sk-SK" sz="1600" dirty="0" err="1">
                <a:solidFill>
                  <a:srgbClr val="3F5E6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Feed</a:t>
            </a:r>
            <a:endParaRPr lang="sk-SK" sz="160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7E5AA23-A89D-28AD-3307-6E328557F9B0}"/>
              </a:ext>
            </a:extLst>
          </p:cNvPr>
          <p:cNvSpPr txBox="1">
            <a:spLocks/>
          </p:cNvSpPr>
          <p:nvPr/>
        </p:nvSpPr>
        <p:spPr>
          <a:xfrm>
            <a:off x="941787" y="1112026"/>
            <a:ext cx="7151626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Malý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/veľký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18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7" grpId="0" animBg="1"/>
      <p:bldP spid="43" grpId="0" animBg="1"/>
      <p:bldP spid="23" grpId="0" animBg="1"/>
      <p:bldP spid="24" grpId="0" animBg="1"/>
      <p:bldP spid="25" grpId="0" animBg="1"/>
      <p:bldP spid="27" grpId="0" animBg="1"/>
      <p:bldP spid="33" grpId="0"/>
      <p:bldP spid="36" grpId="0" animBg="1"/>
      <p:bldP spid="37" grpId="0" animBg="1"/>
      <p:bldP spid="44" grpId="0"/>
      <p:bldP spid="4" grpId="0" animBg="1"/>
      <p:bldP spid="45" grpId="0" animBg="1"/>
      <p:bldP spid="46" grpId="0"/>
      <p:bldP spid="47" grpId="0" animBg="1"/>
      <p:bldP spid="48" grpId="0" animBg="1"/>
      <p:bldP spid="51" grpId="0"/>
      <p:bldP spid="55" grpId="0" animBg="1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01185CEB-0E24-879D-C9F6-358F4016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43</a:t>
            </a:fld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0C41A81-4DB8-C380-AAFD-72CD7AE8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68" y="2069093"/>
            <a:ext cx="8711217" cy="5674124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03DD57D4-E230-E74C-E994-9FB8B6A69BD9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AE687D0-3B8E-2B72-6314-29906FA7D80D}"/>
              </a:ext>
            </a:extLst>
          </p:cNvPr>
          <p:cNvSpPr txBox="1">
            <a:spLocks/>
          </p:cNvSpPr>
          <p:nvPr/>
        </p:nvSpPr>
        <p:spPr>
          <a:xfrm>
            <a:off x="941787" y="1063386"/>
            <a:ext cx="7151626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Feed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– priradenie kategórií</a:t>
            </a:r>
          </a:p>
        </p:txBody>
      </p:sp>
    </p:spTree>
    <p:extLst>
      <p:ext uri="{BB962C8B-B14F-4D97-AF65-F5344CB8AC3E}">
        <p14:creationId xmlns:p14="http://schemas.microsoft.com/office/powerpoint/2010/main" val="345603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55341-EC2E-7714-618C-9AAB1AFBB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7AFD11D9-8C6B-7B82-471E-7A8CA5845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50268948-FC31-FA9D-8DD6-2A7FB33F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2EE90A3D-A455-7CE5-2F06-06B46306166E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711A803E-9BDD-422E-8410-F8B89C06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C51A98BD-5D84-6A8E-6573-2A439A51698E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0DFD603A-8192-E5C8-EB51-2A25066F5DED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52632FC-7C1A-BF6B-8B44-D2EEFEEB0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44CE9CFB-FB29-5E12-920E-9F73A27A5195}"/>
              </a:ext>
            </a:extLst>
          </p:cNvPr>
          <p:cNvSpPr txBox="1"/>
          <p:nvPr/>
        </p:nvSpPr>
        <p:spPr>
          <a:xfrm>
            <a:off x="1283648" y="2507856"/>
            <a:ext cx="9374942" cy="183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Automatizácia ušetrí váš čas. </a:t>
            </a:r>
          </a:p>
          <a:p>
            <a:pPr algn="ctr">
              <a:lnSpc>
                <a:spcPct val="150000"/>
              </a:lnSpc>
            </a:pP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Nástroje pre zvyšovanie predaja ako súčasť eshopu.</a:t>
            </a:r>
          </a:p>
        </p:txBody>
      </p:sp>
    </p:spTree>
    <p:extLst>
      <p:ext uri="{BB962C8B-B14F-4D97-AF65-F5344CB8AC3E}">
        <p14:creationId xmlns:p14="http://schemas.microsoft.com/office/powerpoint/2010/main" val="1061342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A09E0060-E55C-2CB0-7491-56005B379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870940" y="1004983"/>
            <a:ext cx="633450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Pomáha zvyšovať predaj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CE04765-0A2B-0F2D-DC96-9D24846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FF2E6BBB-997B-48CF-8C9A-3A6B6B70E947}"/>
              </a:ext>
            </a:extLst>
          </p:cNvPr>
          <p:cNvSpPr txBox="1"/>
          <p:nvPr/>
        </p:nvSpPr>
        <p:spPr>
          <a:xfrm>
            <a:off x="870940" y="2153315"/>
            <a:ext cx="10160225" cy="3381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Automatizácia pracuje za vás (zabudnutý košík)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Hromadný predaj cez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newsletter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(pre rôzne skupiny)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Pomáha udržať zákazníkov vernostnými programami (bodový systém, kupónové zľavy)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Zvyšujete predaj cez naliehavosť (vlastné stavy,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banery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, akcia končí za...)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Zvyšujete hodnotu objednávky  (súvisiace produkty, s týmto produktom nakúpili)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Efektívne predáva (UX, nákupný proces)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Pomáha rýchlo si zákazníkovi vybrať - výkonným vyhľadávačom s našepkávaním, filtrovaním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Pohodlnými platobnými bránami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Grafickými pútačmi (horná lišta, </a:t>
            </a:r>
            <a:r>
              <a:rPr lang="sk-SK" sz="1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vyskakovacie</a:t>
            </a:r>
            <a:r>
              <a:rPr lang="sk-SK" sz="1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okná...) </a:t>
            </a:r>
          </a:p>
        </p:txBody>
      </p:sp>
    </p:spTree>
    <p:extLst>
      <p:ext uri="{BB962C8B-B14F-4D97-AF65-F5344CB8AC3E}">
        <p14:creationId xmlns:p14="http://schemas.microsoft.com/office/powerpoint/2010/main" val="31721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E622CFB1-DC04-5014-5B61-DCEDF2CC6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0">
            <a:noFill/>
          </a:ln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950F0AEC-B72D-029C-7C96-B2FE45A33EA4}"/>
              </a:ext>
            </a:extLst>
          </p:cNvPr>
          <p:cNvSpPr/>
          <p:nvPr/>
        </p:nvSpPr>
        <p:spPr>
          <a:xfrm>
            <a:off x="746182" y="956178"/>
            <a:ext cx="6142298" cy="229504"/>
          </a:xfrm>
          <a:prstGeom prst="rect">
            <a:avLst/>
          </a:prstGeom>
          <a:solidFill>
            <a:srgbClr val="EC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2E44E5F4-CFA2-CE82-12F8-0CC07125D4DF}"/>
              </a:ext>
            </a:extLst>
          </p:cNvPr>
          <p:cNvSpPr/>
          <p:nvPr/>
        </p:nvSpPr>
        <p:spPr>
          <a:xfrm>
            <a:off x="832810" y="609333"/>
            <a:ext cx="605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Automatické emaily/SMS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F60B7DF-C41E-3E95-6D7A-9CDB481D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32" y="1762166"/>
            <a:ext cx="6832815" cy="4589331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BFF449B3-8C2E-2AF3-1497-C04ACB22EFD2}"/>
              </a:ext>
            </a:extLst>
          </p:cNvPr>
          <p:cNvSpPr/>
          <p:nvPr/>
        </p:nvSpPr>
        <p:spPr>
          <a:xfrm>
            <a:off x="832810" y="2650103"/>
            <a:ext cx="39017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Zmena stavu objednávky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Platby</a:t>
            </a:r>
          </a:p>
          <a:p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Opustený košík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A152C730-31EB-26F4-7F06-8BBB9369F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285CBDB-860A-6E3B-F5B5-F4D453FAA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pic>
        <p:nvPicPr>
          <p:cNvPr id="9" name="Obrázok 8" descr="Obrázok, na ktorom je text, snímka obrazovky, softvér, webová stránka&#10;&#10;Automaticky generovaný popis">
            <a:extLst>
              <a:ext uri="{FF2B5EF4-FFF2-40B4-BE49-F238E27FC236}">
                <a16:creationId xmlns:a16="http://schemas.microsoft.com/office/drawing/2014/main" id="{29778B0E-78D1-F34B-0E95-540847A23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132"/>
            <a:ext cx="13863331" cy="560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2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snímka obrazovky, softvér, číslo&#10;&#10;Automaticky generovaný popis">
            <a:extLst>
              <a:ext uri="{FF2B5EF4-FFF2-40B4-BE49-F238E27FC236}">
                <a16:creationId xmlns:a16="http://schemas.microsoft.com/office/drawing/2014/main" id="{1AB7DAF7-64A5-1923-0FAD-98F5ECB83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6"/>
          <a:stretch/>
        </p:blipFill>
        <p:spPr>
          <a:xfrm>
            <a:off x="-5598" y="548640"/>
            <a:ext cx="12197598" cy="6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4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9219B789-FF85-4370-B876-E8D4FA257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038CB60-579E-BE96-9519-F3DD59E3E14F}"/>
              </a:ext>
            </a:extLst>
          </p:cNvPr>
          <p:cNvSpPr/>
          <p:nvPr/>
        </p:nvSpPr>
        <p:spPr>
          <a:xfrm>
            <a:off x="949088" y="2528782"/>
            <a:ext cx="4534137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 Celkový počet odoslaných emailov cez modul </a:t>
            </a:r>
            <a:r>
              <a:rPr lang="sk-SK" sz="2000" dirty="0" err="1">
                <a:solidFill>
                  <a:srgbClr val="3F5E6C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Newsletter</a:t>
            </a:r>
            <a:endParaRPr lang="sk-SK" sz="2000" dirty="0">
              <a:solidFill>
                <a:srgbClr val="3F5E6C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658ECB06-29ED-1D65-8512-0790FAB485DB}"/>
              </a:ext>
            </a:extLst>
          </p:cNvPr>
          <p:cNvSpPr/>
          <p:nvPr/>
        </p:nvSpPr>
        <p:spPr>
          <a:xfrm>
            <a:off x="7458572" y="2528782"/>
            <a:ext cx="4534137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4000" dirty="0">
                <a:solidFill>
                  <a:srgbClr val="3F5E6C"/>
                </a:solidFill>
                <a:highlight>
                  <a:srgbClr val="FFFFFF"/>
                </a:highlight>
                <a:latin typeface="Poppins Medium" panose="00000600000000000000" pitchFamily="2" charset="-18"/>
                <a:cs typeface="Poppins Medium" panose="00000600000000000000" pitchFamily="2" charset="-18"/>
              </a:rPr>
              <a:t>3 267 310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E12BE5C8-DE3B-F462-3781-A571931212E3}"/>
              </a:ext>
            </a:extLst>
          </p:cNvPr>
          <p:cNvSpPr/>
          <p:nvPr/>
        </p:nvSpPr>
        <p:spPr>
          <a:xfrm>
            <a:off x="949087" y="3805519"/>
            <a:ext cx="4534137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 Celkový vygenerovaný obrat   v </a:t>
            </a:r>
            <a:r>
              <a:rPr lang="sk-SK" sz="2000" dirty="0" err="1">
                <a:solidFill>
                  <a:srgbClr val="3F5E6C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eshopoch</a:t>
            </a:r>
            <a:endParaRPr lang="sk-SK" sz="2000" dirty="0">
              <a:solidFill>
                <a:srgbClr val="3F5E6C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BE0C64A5-7434-B551-B0C9-A28A89B70103}"/>
              </a:ext>
            </a:extLst>
          </p:cNvPr>
          <p:cNvSpPr/>
          <p:nvPr/>
        </p:nvSpPr>
        <p:spPr>
          <a:xfrm>
            <a:off x="7458572" y="3805519"/>
            <a:ext cx="4534137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4000" dirty="0">
                <a:solidFill>
                  <a:srgbClr val="3F5E6C"/>
                </a:solidFill>
                <a:highlight>
                  <a:srgbClr val="FFFFFF"/>
                </a:highlight>
                <a:latin typeface="Poppins Medium" panose="00000600000000000000" pitchFamily="2" charset="-18"/>
                <a:cs typeface="Poppins Medium" panose="00000600000000000000" pitchFamily="2" charset="-18"/>
              </a:rPr>
              <a:t>1 742 881€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0F630BE-3972-E7FD-DAFF-35518B858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737A646C-2C49-7211-2C7F-C9F337BBA4D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F34EBE4-E274-8C55-5208-66640095321B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Newsletter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4640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  <p:bldP spid="3" grpId="0" build="p" bldLvl="3"/>
      <p:bldP spid="6" grpId="0" build="p" bldLvl="3"/>
      <p:bldP spid="8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16E45-7439-5795-584E-8A669781C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ok 28">
            <a:extLst>
              <a:ext uri="{FF2B5EF4-FFF2-40B4-BE49-F238E27FC236}">
                <a16:creationId xmlns:a16="http://schemas.microsoft.com/office/drawing/2014/main" id="{5B60E4AA-536B-9832-92CF-47C25F1CE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840408F0-45C2-933A-AD4B-A0487955113D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848D1C43-9D7C-53D7-4EAA-7B0F61E9DE22}"/>
              </a:ext>
            </a:extLst>
          </p:cNvPr>
          <p:cNvSpPr txBox="1">
            <a:spLocks/>
          </p:cNvSpPr>
          <p:nvPr/>
        </p:nvSpPr>
        <p:spPr>
          <a:xfrm>
            <a:off x="941787" y="1024474"/>
            <a:ext cx="7151626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Obraty našich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eshopov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170652F-B94D-4B22-19BA-190434FA9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617"/>
            <a:ext cx="12192000" cy="4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>
            <a:extLst>
              <a:ext uri="{FF2B5EF4-FFF2-40B4-BE49-F238E27FC236}">
                <a16:creationId xmlns:a16="http://schemas.microsoft.com/office/drawing/2014/main" id="{FFE78AB7-CB2D-2E63-28EE-D4C98604C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50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7668813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Prepojenia šetria čas a peniaze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845045"/>
            <a:ext cx="2946694" cy="1032602"/>
          </a:xfrm>
          <a:prstGeom prst="rect">
            <a:avLst/>
          </a:prstGeom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46652775-F640-7877-B103-34D039CDB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50" y="4011587"/>
            <a:ext cx="1086611" cy="361444"/>
          </a:xfrm>
          <a:prstGeom prst="rect">
            <a:avLst/>
          </a:prstGeom>
        </p:spPr>
      </p:pic>
      <p:pic>
        <p:nvPicPr>
          <p:cNvPr id="39" name="Obrázok 38">
            <a:extLst>
              <a:ext uri="{FF2B5EF4-FFF2-40B4-BE49-F238E27FC236}">
                <a16:creationId xmlns:a16="http://schemas.microsoft.com/office/drawing/2014/main" id="{FA3EFF00-EA81-924E-5BF5-47279CE09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91" y="2103737"/>
            <a:ext cx="1283157" cy="453616"/>
          </a:xfrm>
          <a:prstGeom prst="rect">
            <a:avLst/>
          </a:prstGeom>
        </p:spPr>
      </p:pic>
      <p:pic>
        <p:nvPicPr>
          <p:cNvPr id="40" name="Grafický objekt 39">
            <a:extLst>
              <a:ext uri="{FF2B5EF4-FFF2-40B4-BE49-F238E27FC236}">
                <a16:creationId xmlns:a16="http://schemas.microsoft.com/office/drawing/2014/main" id="{1BBAD145-A993-EB51-8F9E-1AD2BB5B6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3939" y="2853205"/>
            <a:ext cx="1283156" cy="275260"/>
          </a:xfrm>
          <a:prstGeom prst="rect">
            <a:avLst/>
          </a:prstGeom>
        </p:spPr>
      </p:pic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9DDA05BD-D7AA-E068-2A8A-001880637B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10600" y="4004331"/>
            <a:ext cx="1304864" cy="275260"/>
          </a:xfrm>
          <a:prstGeom prst="rect">
            <a:avLst/>
          </a:prstGeom>
        </p:spPr>
      </p:pic>
      <p:pic>
        <p:nvPicPr>
          <p:cNvPr id="42" name="Obrázok 41" descr="Obrázok, na ktorom je text, znak&#10;&#10;Automaticky generovaný popis">
            <a:extLst>
              <a:ext uri="{FF2B5EF4-FFF2-40B4-BE49-F238E27FC236}">
                <a16:creationId xmlns:a16="http://schemas.microsoft.com/office/drawing/2014/main" id="{7CBEACFB-A38C-61AA-6123-692E26EE55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7" y="2764517"/>
            <a:ext cx="1194094" cy="453616"/>
          </a:xfrm>
          <a:prstGeom prst="rect">
            <a:avLst/>
          </a:prstGeom>
        </p:spPr>
      </p:pic>
      <p:pic>
        <p:nvPicPr>
          <p:cNvPr id="49" name="Obrázok 48">
            <a:extLst>
              <a:ext uri="{FF2B5EF4-FFF2-40B4-BE49-F238E27FC236}">
                <a16:creationId xmlns:a16="http://schemas.microsoft.com/office/drawing/2014/main" id="{3B65AE1D-8290-8353-244F-16FF4D336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47" y="5836241"/>
            <a:ext cx="1159243" cy="329098"/>
          </a:xfrm>
          <a:prstGeom prst="rect">
            <a:avLst/>
          </a:prstGeom>
        </p:spPr>
      </p:pic>
      <p:pic>
        <p:nvPicPr>
          <p:cNvPr id="50" name="Obrázok 49">
            <a:extLst>
              <a:ext uri="{FF2B5EF4-FFF2-40B4-BE49-F238E27FC236}">
                <a16:creationId xmlns:a16="http://schemas.microsoft.com/office/drawing/2014/main" id="{756E251A-AABA-4F66-25ED-C61311B82B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7" y="5304233"/>
            <a:ext cx="1227047" cy="194328"/>
          </a:xfrm>
          <a:prstGeom prst="rect">
            <a:avLst/>
          </a:prstGeom>
        </p:spPr>
      </p:pic>
      <p:pic>
        <p:nvPicPr>
          <p:cNvPr id="52" name="Obrázok 51">
            <a:extLst>
              <a:ext uri="{FF2B5EF4-FFF2-40B4-BE49-F238E27FC236}">
                <a16:creationId xmlns:a16="http://schemas.microsoft.com/office/drawing/2014/main" id="{BEC8A9A4-5E71-6079-A08B-923436845B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964" y="5361317"/>
            <a:ext cx="1567272" cy="2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72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5545EDD0-A9C2-A524-DEA0-FD9DC572D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" y="-3778"/>
            <a:ext cx="12192000" cy="6858000"/>
          </a:xfrm>
          <a:prstGeom prst="rect">
            <a:avLst/>
          </a:prstGeom>
        </p:spPr>
      </p:pic>
      <p:pic>
        <p:nvPicPr>
          <p:cNvPr id="17" name="Obrázok 16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94707A7C-E0F4-72C8-1001-A6DB1895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11" y="3469125"/>
            <a:ext cx="1227047" cy="316657"/>
          </a:xfrm>
          <a:prstGeom prst="rect">
            <a:avLst/>
          </a:prstGeom>
        </p:spPr>
      </p:pic>
      <p:pic>
        <p:nvPicPr>
          <p:cNvPr id="15" name="Obrázok 14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A65EB2BA-B114-DEE4-7198-596EFAC57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78" y="4765259"/>
            <a:ext cx="1331473" cy="36144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21BC90A-D6F0-5A0D-4A73-F57BC1C29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80" y="5717741"/>
            <a:ext cx="1227047" cy="28949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013E0A-87F4-2A9B-E6FB-8602C2426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50" y="2353999"/>
            <a:ext cx="1155389" cy="31510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B251638-BC92-7BEC-73C0-A698935CE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09" y="1795503"/>
            <a:ext cx="946949" cy="249938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51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4421149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Dôveryhodné </a:t>
            </a:r>
          </a:p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platby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455934"/>
            <a:ext cx="2946694" cy="1032602"/>
          </a:xfrm>
          <a:prstGeom prst="rect">
            <a:avLst/>
          </a:prstGeom>
        </p:spPr>
      </p:pic>
      <p:pic>
        <p:nvPicPr>
          <p:cNvPr id="4" name="Obrázok 3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9D27065B-6D55-E1DA-1AA8-D1ABD248C7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40" y="1858253"/>
            <a:ext cx="1371510" cy="374375"/>
          </a:xfrm>
          <a:prstGeom prst="rect">
            <a:avLst/>
          </a:prstGeom>
        </p:spPr>
      </p:pic>
      <p:pic>
        <p:nvPicPr>
          <p:cNvPr id="19" name="Obrázok 18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B17D9020-39B5-D82E-E28A-0D1D421F7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83" y="5508424"/>
            <a:ext cx="1371509" cy="289541"/>
          </a:xfrm>
          <a:prstGeom prst="rect">
            <a:avLst/>
          </a:prstGeom>
        </p:spPr>
      </p:pic>
      <p:pic>
        <p:nvPicPr>
          <p:cNvPr id="21" name="Obrázok 20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6E0F0E2F-A171-B953-35D3-5B88F83866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58" y="4752412"/>
            <a:ext cx="688288" cy="569285"/>
          </a:xfrm>
          <a:prstGeom prst="rect">
            <a:avLst/>
          </a:prstGeom>
        </p:spPr>
      </p:pic>
      <p:pic>
        <p:nvPicPr>
          <p:cNvPr id="23" name="Obrázok 22" descr="Obrázok, na ktorom je text, zbraň, ozubené koliesko&#10;&#10;Automaticky generovaný popis">
            <a:extLst>
              <a:ext uri="{FF2B5EF4-FFF2-40B4-BE49-F238E27FC236}">
                <a16:creationId xmlns:a16="http://schemas.microsoft.com/office/drawing/2014/main" id="{25F7626F-29B9-7303-83F7-C6DF95D82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59" y="4273795"/>
            <a:ext cx="1099284" cy="263828"/>
          </a:xfrm>
          <a:prstGeom prst="rect">
            <a:avLst/>
          </a:prstGeom>
        </p:spPr>
      </p:pic>
      <p:pic>
        <p:nvPicPr>
          <p:cNvPr id="25" name="Obrázok 24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D908ED47-B3B5-22F5-C8D2-2636F1AF1E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69" y="2574175"/>
            <a:ext cx="743595" cy="316658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10FFFA70-80FA-2A91-01DC-2FFD4EE71C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30" y="2045441"/>
            <a:ext cx="848802" cy="277187"/>
          </a:xfrm>
          <a:prstGeom prst="rect">
            <a:avLst/>
          </a:prstGeom>
        </p:spPr>
      </p:pic>
      <p:pic>
        <p:nvPicPr>
          <p:cNvPr id="36" name="Obrázok 35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17484BD7-01D1-6BF5-BEE2-3D90FDBCD3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446" y="5557547"/>
            <a:ext cx="1232093" cy="304943"/>
          </a:xfrm>
          <a:prstGeom prst="rect">
            <a:avLst/>
          </a:prstGeom>
        </p:spPr>
      </p:pic>
      <p:pic>
        <p:nvPicPr>
          <p:cNvPr id="3" name="Picture 2" descr="Apple Pay Logo and symbol, meaning, history, PNG, brand">
            <a:extLst>
              <a:ext uri="{FF2B5EF4-FFF2-40B4-BE49-F238E27FC236}">
                <a16:creationId xmlns:a16="http://schemas.microsoft.com/office/drawing/2014/main" id="{19076B92-65F0-07A9-949E-18B7A7AF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501" y="1236403"/>
            <a:ext cx="666714" cy="3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6D471-9072-28EF-42E9-1FDDCF45E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98" y="1248468"/>
            <a:ext cx="666714" cy="3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tobné riešenia 24pay | Platobná brána a POS terminály">
            <a:extLst>
              <a:ext uri="{FF2B5EF4-FFF2-40B4-BE49-F238E27FC236}">
                <a16:creationId xmlns:a16="http://schemas.microsoft.com/office/drawing/2014/main" id="{6DA77EE3-59B7-56C6-FF1B-F6BABA2B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187" y="3972235"/>
            <a:ext cx="890086" cy="26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tobná brána a platobný terminál | Comgate">
            <a:extLst>
              <a:ext uri="{FF2B5EF4-FFF2-40B4-BE49-F238E27FC236}">
                <a16:creationId xmlns:a16="http://schemas.microsoft.com/office/drawing/2014/main" id="{6E439864-A64A-424D-F8D7-E66C177F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88" y="3110167"/>
            <a:ext cx="1232093" cy="2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0E3CF42F-1D93-ED78-1B8C-8DAECEEDF52C}"/>
              </a:ext>
            </a:extLst>
          </p:cNvPr>
          <p:cNvCxnSpPr>
            <a:cxnSpLocks/>
          </p:cNvCxnSpPr>
          <p:nvPr/>
        </p:nvCxnSpPr>
        <p:spPr>
          <a:xfrm flipV="1">
            <a:off x="6481940" y="1398479"/>
            <a:ext cx="1549808" cy="291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A6970FD9-642B-B5E6-1EC0-90444AF85666}"/>
              </a:ext>
            </a:extLst>
          </p:cNvPr>
          <p:cNvCxnSpPr>
            <a:cxnSpLocks/>
          </p:cNvCxnSpPr>
          <p:nvPr/>
        </p:nvCxnSpPr>
        <p:spPr>
          <a:xfrm flipV="1">
            <a:off x="7792666" y="1647168"/>
            <a:ext cx="472201" cy="280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6F70A383-DA7E-37D9-DEC7-D95814C9FF1F}"/>
              </a:ext>
            </a:extLst>
          </p:cNvPr>
          <p:cNvCxnSpPr>
            <a:cxnSpLocks/>
          </p:cNvCxnSpPr>
          <p:nvPr/>
        </p:nvCxnSpPr>
        <p:spPr>
          <a:xfrm flipV="1">
            <a:off x="8586217" y="1754426"/>
            <a:ext cx="61227" cy="568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>
            <a:extLst>
              <a:ext uri="{FF2B5EF4-FFF2-40B4-BE49-F238E27FC236}">
                <a16:creationId xmlns:a16="http://schemas.microsoft.com/office/drawing/2014/main" id="{9F24650F-E6B8-0D9A-962A-4508FE87174F}"/>
              </a:ext>
            </a:extLst>
          </p:cNvPr>
          <p:cNvCxnSpPr>
            <a:cxnSpLocks/>
          </p:cNvCxnSpPr>
          <p:nvPr/>
        </p:nvCxnSpPr>
        <p:spPr>
          <a:xfrm flipH="1" flipV="1">
            <a:off x="9084835" y="1824857"/>
            <a:ext cx="369047" cy="1115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ovacia šípka 33">
            <a:extLst>
              <a:ext uri="{FF2B5EF4-FFF2-40B4-BE49-F238E27FC236}">
                <a16:creationId xmlns:a16="http://schemas.microsoft.com/office/drawing/2014/main" id="{7ADCA2CF-DA45-D54A-6F48-AA221783D515}"/>
              </a:ext>
            </a:extLst>
          </p:cNvPr>
          <p:cNvCxnSpPr>
            <a:cxnSpLocks/>
          </p:cNvCxnSpPr>
          <p:nvPr/>
        </p:nvCxnSpPr>
        <p:spPr>
          <a:xfrm flipH="1" flipV="1">
            <a:off x="9446230" y="1803522"/>
            <a:ext cx="850454" cy="2033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ovná spojnica 44">
            <a:extLst>
              <a:ext uri="{FF2B5EF4-FFF2-40B4-BE49-F238E27FC236}">
                <a16:creationId xmlns:a16="http://schemas.microsoft.com/office/drawing/2014/main" id="{68FFBFB5-E178-2462-7928-573CC9876CE2}"/>
              </a:ext>
            </a:extLst>
          </p:cNvPr>
          <p:cNvCxnSpPr>
            <a:cxnSpLocks/>
          </p:cNvCxnSpPr>
          <p:nvPr/>
        </p:nvCxnSpPr>
        <p:spPr>
          <a:xfrm flipH="1">
            <a:off x="10166316" y="3837165"/>
            <a:ext cx="130368" cy="110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ovacia šípka 46">
            <a:extLst>
              <a:ext uri="{FF2B5EF4-FFF2-40B4-BE49-F238E27FC236}">
                <a16:creationId xmlns:a16="http://schemas.microsoft.com/office/drawing/2014/main" id="{7C314F33-CEF4-D210-DBA0-D3AAAD0E8C8B}"/>
              </a:ext>
            </a:extLst>
          </p:cNvPr>
          <p:cNvCxnSpPr>
            <a:cxnSpLocks/>
          </p:cNvCxnSpPr>
          <p:nvPr/>
        </p:nvCxnSpPr>
        <p:spPr>
          <a:xfrm flipH="1" flipV="1">
            <a:off x="9786017" y="1720727"/>
            <a:ext cx="994325" cy="2035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ovná spojnica 47">
            <a:extLst>
              <a:ext uri="{FF2B5EF4-FFF2-40B4-BE49-F238E27FC236}">
                <a16:creationId xmlns:a16="http://schemas.microsoft.com/office/drawing/2014/main" id="{A3985E1A-6777-F9B4-5392-122F46CD9B7C}"/>
              </a:ext>
            </a:extLst>
          </p:cNvPr>
          <p:cNvCxnSpPr>
            <a:cxnSpLocks/>
          </p:cNvCxnSpPr>
          <p:nvPr/>
        </p:nvCxnSpPr>
        <p:spPr>
          <a:xfrm flipH="1">
            <a:off x="9704494" y="3755869"/>
            <a:ext cx="1075848" cy="1009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167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CABF7-F87A-DC9E-C45E-F23A2A80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42B6381B-EA76-FED1-0A2E-B12289D6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B527652-4D8A-5844-828E-F34F23F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52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80603F4D-BE7D-D960-5CFD-C28673956381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306F121F-7419-A227-9595-EAAA5161D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C2A7C7B-70C8-22B1-738D-1AAF2B278074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26BA19F6-054C-FBB0-00D6-E7FE3695CE13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83839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Besteron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1D55440C-1BBB-6418-B012-77EFA5F87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165" y="2069433"/>
            <a:ext cx="7653035" cy="4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61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2DD2-7E49-B1B2-912B-87F3E51F9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>
            <a:extLst>
              <a:ext uri="{FF2B5EF4-FFF2-40B4-BE49-F238E27FC236}">
                <a16:creationId xmlns:a16="http://schemas.microsoft.com/office/drawing/2014/main" id="{C1145CD9-BC37-65D7-3DED-2449A822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18EFD61C-CB1A-E77D-E93C-27AE3D37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85FA641D-C0F0-1824-FF4F-C00295B45626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5A03B932-6391-6B5D-D50E-08B0321EF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E4D26C98-BE8D-012D-BA67-7A3197EEEDE2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2B782BCE-408F-5ACD-8084-57364E0B01BA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83839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Besteron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D7537A9-0547-5282-64F3-A61762717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32" y="1814783"/>
            <a:ext cx="9021214" cy="50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32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110D77C5-36DF-CD27-1FEA-04BC9F37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BB33BCCA-29B5-740B-DBBC-A2C3428E5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69" y="2628328"/>
            <a:ext cx="1334438" cy="359030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611C609B-1798-F7F6-745D-B2F6A481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87" y="3493284"/>
            <a:ext cx="818682" cy="818682"/>
          </a:xfrm>
          <a:prstGeom prst="rect">
            <a:avLst/>
          </a:prstGeom>
        </p:spPr>
      </p:pic>
      <p:pic>
        <p:nvPicPr>
          <p:cNvPr id="18" name="Obrázok 17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4EDC8DD8-FCA8-CDC8-E3F1-610C9358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20" y="5030296"/>
            <a:ext cx="1392574" cy="412202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35AC2DC8-44BF-8B39-403A-C7BFC2F5C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03" y="5362372"/>
            <a:ext cx="1110321" cy="1030517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6A531B7D-32A6-A7A1-15AA-AA098B511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6" y="5223130"/>
            <a:ext cx="944244" cy="472122"/>
          </a:xfrm>
          <a:prstGeom prst="rect">
            <a:avLst/>
          </a:prstGeom>
        </p:spPr>
      </p:pic>
      <p:pic>
        <p:nvPicPr>
          <p:cNvPr id="20" name="Obrázok 19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1BF42FB0-4964-1A1A-836F-54B688E8BD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34" y="3466639"/>
            <a:ext cx="1296403" cy="505596"/>
          </a:xfrm>
          <a:prstGeom prst="rect">
            <a:avLst/>
          </a:prstGeom>
        </p:spPr>
      </p:pic>
      <p:pic>
        <p:nvPicPr>
          <p:cNvPr id="24" name="Obrázok 23" descr="Obrázok, na ktorom je text, znak, zavrieť&#10;&#10;Automaticky generovaný popis">
            <a:extLst>
              <a:ext uri="{FF2B5EF4-FFF2-40B4-BE49-F238E27FC236}">
                <a16:creationId xmlns:a16="http://schemas.microsoft.com/office/drawing/2014/main" id="{3FC4CB9D-4C28-B389-5EAB-CA4F4A7FCA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11" y="2713392"/>
            <a:ext cx="1145002" cy="215465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63AA5396-3401-E6CA-FBFC-9649C5D0E6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b="21680"/>
          <a:stretch/>
        </p:blipFill>
        <p:spPr>
          <a:xfrm>
            <a:off x="5187091" y="2042954"/>
            <a:ext cx="1443746" cy="453045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43930"/>
            <a:ext cx="62274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Pohodlné doručovanie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708856"/>
            <a:ext cx="2946694" cy="10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4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380FFE2-FBF1-AE17-3B41-B04CEDAF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55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FFC1B5C-AC45-9FD7-1AE9-A654A2DA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8653"/>
            <a:ext cx="12192000" cy="520600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A94184F4-E4EC-BB1D-6799-0B3D99E278E6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9384472-7E5B-71EB-904E-4C356372CD8B}"/>
              </a:ext>
            </a:extLst>
          </p:cNvPr>
          <p:cNvSpPr txBox="1">
            <a:spLocks/>
          </p:cNvSpPr>
          <p:nvPr/>
        </p:nvSpPr>
        <p:spPr>
          <a:xfrm>
            <a:off x="941787" y="1043930"/>
            <a:ext cx="622749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Pohodlné doručovanie</a:t>
            </a:r>
          </a:p>
        </p:txBody>
      </p:sp>
    </p:spTree>
    <p:extLst>
      <p:ext uri="{BB962C8B-B14F-4D97-AF65-F5344CB8AC3E}">
        <p14:creationId xmlns:p14="http://schemas.microsoft.com/office/powerpoint/2010/main" val="2052585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2792406A-EB81-12E6-6243-86E7C2D63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43" y="1613866"/>
            <a:ext cx="1788235" cy="846431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47C4493C-11E1-1AC6-C322-7C9989CD167B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24129" y="1043930"/>
            <a:ext cx="443880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Exporty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19EAF5DA-3CAA-AEE2-739D-356635AB2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53" y="3455934"/>
            <a:ext cx="2946694" cy="1032602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E629F22A-7CAF-D928-70D2-545436228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3" t="22987" r="11729" b="37619"/>
          <a:stretch/>
        </p:blipFill>
        <p:spPr>
          <a:xfrm>
            <a:off x="8311811" y="3429000"/>
            <a:ext cx="1460648" cy="500741"/>
          </a:xfrm>
          <a:prstGeom prst="rect">
            <a:avLst/>
          </a:prstGeom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536DC73A-1C5A-08EE-2B77-D2D95C39A4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4" b="43440"/>
          <a:stretch/>
        </p:blipFill>
        <p:spPr>
          <a:xfrm>
            <a:off x="7166007" y="2590303"/>
            <a:ext cx="1818391" cy="250321"/>
          </a:xfrm>
          <a:prstGeom prst="rect">
            <a:avLst/>
          </a:prstGeom>
        </p:spPr>
      </p:pic>
      <p:pic>
        <p:nvPicPr>
          <p:cNvPr id="33" name="Obrázok 32">
            <a:extLst>
              <a:ext uri="{FF2B5EF4-FFF2-40B4-BE49-F238E27FC236}">
                <a16:creationId xmlns:a16="http://schemas.microsoft.com/office/drawing/2014/main" id="{D3081E2A-0787-54C8-D708-3217D6B13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54" y="4388815"/>
            <a:ext cx="1323492" cy="746585"/>
          </a:xfrm>
          <a:prstGeom prst="rect">
            <a:avLst/>
          </a:prstGeom>
        </p:spPr>
      </p:pic>
      <p:sp>
        <p:nvSpPr>
          <p:cNvPr id="36" name="Nadpis 1">
            <a:extLst>
              <a:ext uri="{FF2B5EF4-FFF2-40B4-BE49-F238E27FC236}">
                <a16:creationId xmlns:a16="http://schemas.microsoft.com/office/drawing/2014/main" id="{B8E85AFD-3639-2E1B-5F11-7C83E8C2606C}"/>
              </a:ext>
            </a:extLst>
          </p:cNvPr>
          <p:cNvSpPr txBox="1">
            <a:spLocks/>
          </p:cNvSpPr>
          <p:nvPr/>
        </p:nvSpPr>
        <p:spPr>
          <a:xfrm>
            <a:off x="2999215" y="2182146"/>
            <a:ext cx="2015629" cy="33307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100" b="1" dirty="0">
                <a:solidFill>
                  <a:srgbClr val="24BF7E"/>
                </a:solidFill>
                <a:latin typeface="Poppins Black" panose="00000A00000000000000" pitchFamily="2" charset="-18"/>
                <a:ea typeface="Open Sans" panose="020B0606030504020204" pitchFamily="34" charset="0"/>
                <a:cs typeface="Poppins Black" panose="00000A00000000000000" pitchFamily="2" charset="-18"/>
              </a:rPr>
              <a:t>GDPR</a:t>
            </a:r>
          </a:p>
          <a:p>
            <a:pPr algn="ctr"/>
            <a:r>
              <a:rPr lang="sk-SK" sz="1600" dirty="0">
                <a:solidFill>
                  <a:srgbClr val="24BF7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report</a:t>
            </a:r>
          </a:p>
        </p:txBody>
      </p:sp>
      <p:pic>
        <p:nvPicPr>
          <p:cNvPr id="1034" name="Picture 10" descr="kaufland-logo | ROSS s. r. o.ROSS s. r. o.">
            <a:extLst>
              <a:ext uri="{FF2B5EF4-FFF2-40B4-BE49-F238E27FC236}">
                <a16:creationId xmlns:a16="http://schemas.microsoft.com/office/drawing/2014/main" id="{9CDB165A-2BA9-1501-E74F-C8F1C5956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1" b="31055"/>
          <a:stretch/>
        </p:blipFill>
        <p:spPr bwMode="auto">
          <a:xfrm>
            <a:off x="3146968" y="4901418"/>
            <a:ext cx="1475685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ta Conversions API without the Need for Web Developers ...">
            <a:extLst>
              <a:ext uri="{FF2B5EF4-FFF2-40B4-BE49-F238E27FC236}">
                <a16:creationId xmlns:a16="http://schemas.microsoft.com/office/drawing/2014/main" id="{542338AA-5186-EA93-0A87-78F54721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74" y="5226708"/>
            <a:ext cx="1071451" cy="51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FBC32D2B-95AA-A199-2D23-113060B1A407}"/>
              </a:ext>
            </a:extLst>
          </p:cNvPr>
          <p:cNvSpPr txBox="1"/>
          <p:nvPr/>
        </p:nvSpPr>
        <p:spPr>
          <a:xfrm>
            <a:off x="1089024" y="3263871"/>
            <a:ext cx="343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Exporty</a:t>
            </a:r>
          </a:p>
          <a:p>
            <a:pPr algn="ctr"/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na mieru </a:t>
            </a:r>
          </a:p>
          <a:p>
            <a:pPr algn="ctr"/>
            <a:r>
              <a:rPr lang="sk-SK" sz="1600" dirty="0">
                <a:solidFill>
                  <a:srgbClr val="F58320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(analýza)</a:t>
            </a:r>
          </a:p>
        </p:txBody>
      </p:sp>
    </p:spTree>
    <p:extLst>
      <p:ext uri="{BB962C8B-B14F-4D97-AF65-F5344CB8AC3E}">
        <p14:creationId xmlns:p14="http://schemas.microsoft.com/office/powerpoint/2010/main" val="1948681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6AE1-2333-9687-AD1B-024792222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0716A5EF-2AA7-9255-7005-0D44F5AF2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1545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48DC3A59-B947-F52F-87F3-41A29737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57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318EACB7-3B5C-C5C7-7FE0-F9BAA42C44D0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BBDDA280-6F4B-A7BF-0002-452C2B072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D4979680-2CA2-DB63-2A84-0E45D76F7286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A7338353-A0B8-86EC-0D7D-E83001B32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233ADE9B-65DD-B5B7-A7BB-D20B0AD065B3}"/>
              </a:ext>
            </a:extLst>
          </p:cNvPr>
          <p:cNvSpPr txBox="1"/>
          <p:nvPr/>
        </p:nvSpPr>
        <p:spPr>
          <a:xfrm>
            <a:off x="401356" y="2939305"/>
            <a:ext cx="11211330" cy="1235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Prijímajte informované rozhodnutia na základe</a:t>
            </a: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prehľadných štatistík priamo v </a:t>
            </a:r>
            <a:r>
              <a:rPr lang="sk-SK" sz="26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admine</a:t>
            </a: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B2550BF3-B92F-435D-1F8F-B4BC3F78DDF1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83285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snímka obrazovky, text, vývoj&#10;&#10;Automaticky generovaný popis">
            <a:extLst>
              <a:ext uri="{FF2B5EF4-FFF2-40B4-BE49-F238E27FC236}">
                <a16:creationId xmlns:a16="http://schemas.microsoft.com/office/drawing/2014/main" id="{07782D35-7088-2A4C-304A-2E5184327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76"/>
            <a:ext cx="12101412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7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vývoj, rad, diagram, svah&#10;&#10;Automaticky generovaný popis">
            <a:extLst>
              <a:ext uri="{FF2B5EF4-FFF2-40B4-BE49-F238E27FC236}">
                <a16:creationId xmlns:a16="http://schemas.microsoft.com/office/drawing/2014/main" id="{50A997F9-587C-F275-D063-8CF80F7A0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1"/>
          <a:stretch/>
        </p:blipFill>
        <p:spPr>
          <a:xfrm>
            <a:off x="2098039" y="61468"/>
            <a:ext cx="7995921" cy="67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5C12A-A1AD-E7AB-4E41-D22E93C5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1C76A6A9-06EC-24BA-7018-8B053498C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51720E1D-C9EA-770B-1AE9-570BBFD0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79D33225-A39D-CC8D-B149-D5D20DB5B07A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E665F984-56FE-BB0D-A891-082C904A5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2736325A-CDE6-4EF7-9394-EA4548F5FBC2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4DEAB5AC-1F4C-2FAD-A18E-0E1B688B4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8CD81011-49D5-6340-D45B-01D86D7ECD86}"/>
              </a:ext>
            </a:extLst>
          </p:cNvPr>
          <p:cNvSpPr txBox="1"/>
          <p:nvPr/>
        </p:nvSpPr>
        <p:spPr>
          <a:xfrm>
            <a:off x="1132006" y="2344195"/>
            <a:ext cx="9927988" cy="303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Rýchly a maximálne zabezpečený e-</a:t>
            </a:r>
            <a:r>
              <a:rPr lang="sk-SK" sz="2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shop</a:t>
            </a: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s ochranou vašich dát aj produktov (dostupnosť služby 99,9%).</a:t>
            </a:r>
          </a:p>
          <a:p>
            <a:pPr algn="ctr">
              <a:lnSpc>
                <a:spcPct val="150000"/>
              </a:lnSpc>
            </a:pP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Chránime vašu investíciu, </a:t>
            </a:r>
            <a:r>
              <a:rPr lang="sk-SK" sz="2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bude </a:t>
            </a: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slúžiť mnoho rokov. </a:t>
            </a:r>
            <a:r>
              <a:rPr lang="sk-SK" sz="2600" dirty="0">
                <a:solidFill>
                  <a:srgbClr val="EEEEEE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(10 000 € denne)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188E7011-1449-923F-7A60-69E693FCD495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77640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vývoj, rad, diagram, svah&#10;&#10;Automaticky generovaný popis">
            <a:extLst>
              <a:ext uri="{FF2B5EF4-FFF2-40B4-BE49-F238E27FC236}">
                <a16:creationId xmlns:a16="http://schemas.microsoft.com/office/drawing/2014/main" id="{50A997F9-587C-F275-D063-8CF80F7A0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5"/>
          <a:stretch/>
        </p:blipFill>
        <p:spPr>
          <a:xfrm>
            <a:off x="1936251" y="-386080"/>
            <a:ext cx="8319497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7137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rad, vývoj, diagram&#10;&#10;Automaticky generovaný popis">
            <a:extLst>
              <a:ext uri="{FF2B5EF4-FFF2-40B4-BE49-F238E27FC236}">
                <a16:creationId xmlns:a16="http://schemas.microsoft.com/office/drawing/2014/main" id="{8C1458DC-0DEF-B02D-1592-66DC4FD55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5"/>
          <a:stretch/>
        </p:blipFill>
        <p:spPr>
          <a:xfrm>
            <a:off x="1913659" y="0"/>
            <a:ext cx="8364681" cy="72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22676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rad, vývoj, diagram&#10;&#10;Automaticky generovaný popis">
            <a:extLst>
              <a:ext uri="{FF2B5EF4-FFF2-40B4-BE49-F238E27FC236}">
                <a16:creationId xmlns:a16="http://schemas.microsoft.com/office/drawing/2014/main" id="{8C1458DC-0DEF-B02D-1592-66DC4FD55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864360" y="-76860"/>
            <a:ext cx="8463280" cy="71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21643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, snímka obrazovky, kruh, diagram&#10;&#10;Automaticky generovaný popis">
            <a:extLst>
              <a:ext uri="{FF2B5EF4-FFF2-40B4-BE49-F238E27FC236}">
                <a16:creationId xmlns:a16="http://schemas.microsoft.com/office/drawing/2014/main" id="{944E6151-C127-26AB-6D25-D01A73F7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" y="0"/>
            <a:ext cx="16195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89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186BD-4A86-1A7E-4EDD-0CAA1DB8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6CE5FFB9-B59C-71D5-54AD-E3C65C558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1545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4F8795EB-BDFB-9588-E83B-0CD59CB1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BBB7F1F9-5090-8DBD-C5AB-B6A11DBBAC8E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1F2F602C-FF30-B221-679B-D50FDA88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2956AC04-8474-667D-E915-38CB6CE0446A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AA623FC8-05DB-78F8-24E4-E6929F5C8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6D629E5B-842F-9283-F8D4-0AF73246A816}"/>
              </a:ext>
            </a:extLst>
          </p:cNvPr>
          <p:cNvSpPr txBox="1"/>
          <p:nvPr/>
        </p:nvSpPr>
        <p:spPr>
          <a:xfrm>
            <a:off x="401356" y="2425874"/>
            <a:ext cx="11211330" cy="303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Okamžitý štart predaja bez vysokých počiatočných nákladov s balíkom plnohodnotného eshopu EASY.</a:t>
            </a:r>
          </a:p>
          <a:p>
            <a:pPr algn="ctr">
              <a:lnSpc>
                <a:spcPct val="150000"/>
              </a:lnSpc>
            </a:pP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6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Maximálna flexibilita s rastom vášho podnikania prechod na vyššie balíky s neobmedzením počtu produktov.  </a:t>
            </a: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768E6A7-BD1C-00F8-DF11-EA91CA748F36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0287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1658B-7E0A-76FF-AB00-DEC1D8BD0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E56324D2-83C3-9FD2-0765-0F9CE605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976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22DCDBF8-E183-D4B9-781C-C95ECD0A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72D3A50E-EC7C-6404-C7B4-F28CA15DD3BB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2162F8A7-A346-6931-A214-9894A50FE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8333D9AE-93F0-8A5E-204E-B669AF08E854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FDFA5ECC-4918-96BE-11BE-8ED9C6C03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2920820B-7ABC-B899-D7D1-F20AE21D56AA}"/>
              </a:ext>
            </a:extLst>
          </p:cNvPr>
          <p:cNvSpPr txBox="1"/>
          <p:nvPr/>
        </p:nvSpPr>
        <p:spPr>
          <a:xfrm>
            <a:off x="951138" y="2248904"/>
            <a:ext cx="10289724" cy="374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si vygeneruje, nastaví a naplní klient sám podľa návodu, alebo spoplatneného individuálneho školenia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Nie sú potrebné žiadne programátorské znalosti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Platba za deň (mesačne/kvartálne/ročne)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Platba kartou priamo cez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Jednorazové náklady na </a:t>
            </a:r>
            <a:r>
              <a:rPr lang="sk-SK" sz="20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</a:t>
            </a: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– iba aktivačný poplatok 45€ plus DPH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Je možné objednať si aj školenie </a:t>
            </a:r>
          </a:p>
          <a:p>
            <a:pPr>
              <a:lnSpc>
                <a:spcPct val="150000"/>
              </a:lnSpc>
            </a:pPr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F471B3A-EC52-D481-0742-ACF2179B6F64}"/>
              </a:ext>
            </a:extLst>
          </p:cNvPr>
          <p:cNvSpPr txBox="1">
            <a:spLocks/>
          </p:cNvSpPr>
          <p:nvPr/>
        </p:nvSpPr>
        <p:spPr>
          <a:xfrm>
            <a:off x="941786" y="1053658"/>
            <a:ext cx="671388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1. Samoobslužný systém</a:t>
            </a:r>
          </a:p>
        </p:txBody>
      </p:sp>
    </p:spTree>
    <p:extLst>
      <p:ext uri="{BB962C8B-B14F-4D97-AF65-F5344CB8AC3E}">
        <p14:creationId xmlns:p14="http://schemas.microsoft.com/office/powerpoint/2010/main" val="38198716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B3B5887-BF3E-F955-B4FB-ABF0A9C3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66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7498FDD-8F48-E587-85BC-577CD72F6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60" y="0"/>
            <a:ext cx="12586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37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854543A-50FB-416C-45BE-1678FA19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67</a:t>
            </a:fld>
            <a:endParaRPr lang="sk-SK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B4D3FAC-B6EB-2B58-E80C-67225BF40C12}"/>
              </a:ext>
            </a:extLst>
          </p:cNvPr>
          <p:cNvGrpSpPr/>
          <p:nvPr/>
        </p:nvGrpSpPr>
        <p:grpSpPr>
          <a:xfrm>
            <a:off x="659131" y="136525"/>
            <a:ext cx="10873738" cy="6721475"/>
            <a:chOff x="944880" y="0"/>
            <a:chExt cx="10873738" cy="6721475"/>
          </a:xfrm>
        </p:grpSpPr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id="{9CB86C47-B01C-06CE-6725-2A7C9E50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4880" y="5435150"/>
              <a:ext cx="10873738" cy="1286325"/>
            </a:xfrm>
            <a:prstGeom prst="rect">
              <a:avLst/>
            </a:prstGeom>
          </p:spPr>
        </p:pic>
        <p:pic>
          <p:nvPicPr>
            <p:cNvPr id="6" name="Obrázok 5">
              <a:extLst>
                <a:ext uri="{FF2B5EF4-FFF2-40B4-BE49-F238E27FC236}">
                  <a16:creationId xmlns:a16="http://schemas.microsoft.com/office/drawing/2014/main" id="{CD34C98F-D722-3984-B2AA-36A0A41E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764" y="0"/>
              <a:ext cx="10762034" cy="5712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0093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0EBAE-638F-5DEF-C740-B3FE9B6C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2C8326C5-CCB0-C143-DA92-34028CEEA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1545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F3B9DF9B-E74C-8B84-9391-BA60A072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68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7B6046D3-CCC4-EA60-6436-AC6692F9C02A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F2EE6BEF-F876-5DF4-9AF6-FBE7290D9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50552935-1386-FB5B-D262-1EA4033C7704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AF394515-7159-14BD-F34B-AC4B59DB1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B26D794A-A427-4BEF-D4CA-6DDA32F6D8FE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2.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Eshopy</a:t>
            </a:r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 na mieru 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A96CB58-8981-35F6-F260-48786C0CCA91}"/>
              </a:ext>
            </a:extLst>
          </p:cNvPr>
          <p:cNvSpPr txBox="1"/>
          <p:nvPr/>
        </p:nvSpPr>
        <p:spPr>
          <a:xfrm>
            <a:off x="838200" y="2100608"/>
            <a:ext cx="10289724" cy="374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Na základe požiadaviek klienta sa vyberie šablóna a k nej sa realizuje grafický návrh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Kódovanie programátorom na mieru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Odovzdanie a zaškolenie klienta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Jednorazové náklady na grafiku, nakódovanie a prípadné ďalšie moduly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Platba na faktúru formou prenájmu (licencia + prevádzka), alebo jednorazového zakúpenia licencie a pravidelného poplatku za prevádzku </a:t>
            </a:r>
          </a:p>
          <a:p>
            <a:pPr>
              <a:lnSpc>
                <a:spcPct val="150000"/>
              </a:lnSpc>
            </a:pPr>
            <a:endParaRPr lang="sk-SK" sz="20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949368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5FDEACA-0115-F732-982B-9A431A50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69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4EBCD9E-8D13-83A5-EDA7-2736DEE55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6"/>
            <a:ext cx="12215496" cy="684483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A4743AED-E60D-42F4-D31D-44053ACE4B8A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1F7BAC7-1A3C-BF44-E78F-9BBD9B33994E}"/>
              </a:ext>
            </a:extLst>
          </p:cNvPr>
          <p:cNvSpPr txBox="1"/>
          <p:nvPr/>
        </p:nvSpPr>
        <p:spPr>
          <a:xfrm rot="19401302">
            <a:off x="10829660" y="5883921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Šablóna</a:t>
            </a:r>
          </a:p>
        </p:txBody>
      </p:sp>
    </p:spTree>
    <p:extLst>
      <p:ext uri="{BB962C8B-B14F-4D97-AF65-F5344CB8AC3E}">
        <p14:creationId xmlns:p14="http://schemas.microsoft.com/office/powerpoint/2010/main" val="2122941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3D7B645A-CF42-9962-768C-E5BF37AEACD3}"/>
              </a:ext>
            </a:extLst>
          </p:cNvPr>
          <p:cNvSpPr txBox="1"/>
          <p:nvPr/>
        </p:nvSpPr>
        <p:spPr>
          <a:xfrm>
            <a:off x="8093413" y="6224875"/>
            <a:ext cx="3515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https://pagespeed.web.dev/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4E758912-BF95-E3C9-7EAB-5959264A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3103F7-1A38-826B-E637-B51B4C8E8D89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79245A2-D48A-E57C-24C3-B417110AD202}"/>
              </a:ext>
            </a:extLst>
          </p:cNvPr>
          <p:cNvSpPr txBox="1">
            <a:spLocks/>
          </p:cNvSpPr>
          <p:nvPr/>
        </p:nvSpPr>
        <p:spPr>
          <a:xfrm>
            <a:off x="941787" y="1024474"/>
            <a:ext cx="7151626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Diagnostika výkonnosti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62AE9E5D-CB5A-2148-BAF6-FE900DB085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29" b="1"/>
          <a:stretch/>
        </p:blipFill>
        <p:spPr>
          <a:xfrm>
            <a:off x="-726925" y="1842291"/>
            <a:ext cx="13645849" cy="438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936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033BA429-ADD9-4A46-2469-7DC6C313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70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52548E6-3B22-759F-8593-86B67397A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5"/>
            <a:ext cx="12192000" cy="683579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FBADB3F5-6DF1-57FF-5B21-390EB832E998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3E7C06D-EDB5-17BD-DCBF-5EC72EDB7819}"/>
              </a:ext>
            </a:extLst>
          </p:cNvPr>
          <p:cNvSpPr txBox="1"/>
          <p:nvPr/>
        </p:nvSpPr>
        <p:spPr>
          <a:xfrm rot="19401302">
            <a:off x="10829660" y="5883921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Šablóna</a:t>
            </a:r>
          </a:p>
        </p:txBody>
      </p:sp>
    </p:spTree>
    <p:extLst>
      <p:ext uri="{BB962C8B-B14F-4D97-AF65-F5344CB8AC3E}">
        <p14:creationId xmlns:p14="http://schemas.microsoft.com/office/powerpoint/2010/main" val="3828127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71F52591-E768-5D47-1F43-234EE8B8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71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28AD7FF-EA8F-EA18-4632-A05B5CC36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C97A731E-988C-31E4-B955-41881FB2F334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E5153B0-BA8D-D78C-6CC3-3846936771EB}"/>
              </a:ext>
            </a:extLst>
          </p:cNvPr>
          <p:cNvSpPr txBox="1"/>
          <p:nvPr/>
        </p:nvSpPr>
        <p:spPr>
          <a:xfrm rot="19401302">
            <a:off x="10829660" y="5883921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Šablóna</a:t>
            </a:r>
          </a:p>
        </p:txBody>
      </p:sp>
    </p:spTree>
    <p:extLst>
      <p:ext uri="{BB962C8B-B14F-4D97-AF65-F5344CB8AC3E}">
        <p14:creationId xmlns:p14="http://schemas.microsoft.com/office/powerpoint/2010/main" val="591356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0844DBF-1C78-75DD-15F7-DA125BDC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72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6C4E27F-EDB2-AA6C-4043-4B8442F69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448"/>
            <a:ext cx="12480047" cy="6945129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C8252806-D300-FBB2-EE36-1375A0CA5C92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E134D99-6575-78C2-290C-F116DA2C1DC0}"/>
              </a:ext>
            </a:extLst>
          </p:cNvPr>
          <p:cNvSpPr txBox="1"/>
          <p:nvPr/>
        </p:nvSpPr>
        <p:spPr>
          <a:xfrm rot="19401302">
            <a:off x="10829660" y="5883921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Šablóna</a:t>
            </a:r>
          </a:p>
        </p:txBody>
      </p:sp>
    </p:spTree>
    <p:extLst>
      <p:ext uri="{BB962C8B-B14F-4D97-AF65-F5344CB8AC3E}">
        <p14:creationId xmlns:p14="http://schemas.microsoft.com/office/powerpoint/2010/main" val="26776225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668E891-1E79-9BE9-F01D-0820D4C6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73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A8D2BB1-4318-55BC-C548-362777BC6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AB178C0F-23B8-5BD6-6EC9-BD7F3C23D671}"/>
              </a:ext>
            </a:extLst>
          </p:cNvPr>
          <p:cNvSpPr/>
          <p:nvPr/>
        </p:nvSpPr>
        <p:spPr>
          <a:xfrm>
            <a:off x="1128409" y="5640875"/>
            <a:ext cx="933855" cy="66148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027A89D0-798E-2F08-B6A2-81267DD0C72C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EAFE934-8C61-6CAC-A8AE-1020D3804C98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10968604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23E91CCA-1E0E-02AE-988C-D5119D43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74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7542161-DCC2-CF0A-A33D-5518632DB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FC11D9D6-5BC1-96C4-BBF1-30A38E6C8CD7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2E350FE-BDB6-CDC5-B0FA-4176DDF76FD8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22263823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D88A3C32-34B7-428A-C4F0-D7D64F9C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75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8D82E7F-33B9-E992-9E2A-46BE24B8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6" y="0"/>
            <a:ext cx="12129927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D38A9227-6E8E-177C-B147-1BA46B6D422C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1306277-D6D4-F48E-03CB-77F871536EF0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1543571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86DE4C3-9053-246D-1A33-D8015410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76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005B267-EAB9-5464-572D-A780AFD5B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0" y="0"/>
            <a:ext cx="12115159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B072DBDB-7846-2442-05A8-D0A35CDE5EE5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9E42CFC-6D6F-E454-F459-369B49D0C566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1865148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147AFE0-662E-50ED-7B8D-EAA19138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77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07553C4-2804-0000-EBE0-2BBFAD20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7" y="0"/>
            <a:ext cx="12152685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5F15809A-8578-C781-B362-EA8D967D84B7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7A7E27B-6008-DCD5-2C8F-821E44736813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11228450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DB8C955-06F2-7D59-88DA-E0F7CD91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78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34CE8CE-A0C9-B173-9E66-8FEA28D0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9" y="0"/>
            <a:ext cx="12097461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9B30C63A-BAFE-4AC8-7B5C-A49D275AAE48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3878B72C-6E4A-00D0-86DA-149EB0C4648D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14365557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061F6150-08BF-A404-39A0-891E06AD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79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31B8626-28E4-5FEF-1E9F-B0158E86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CE4642E8-ADFA-6D77-FEDC-BDA77714A16B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BA79FE7-D20A-590C-16DE-B1BDB570B077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40156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FCC5B1BB-9AD8-33BB-37A7-7A5E3171DD6A}"/>
              </a:ext>
            </a:extLst>
          </p:cNvPr>
          <p:cNvSpPr txBox="1"/>
          <p:nvPr/>
        </p:nvSpPr>
        <p:spPr>
          <a:xfrm>
            <a:off x="8097520" y="6193485"/>
            <a:ext cx="3515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https://pagespeed.web.dev/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6C252BA-0463-CEBB-664B-0EE202613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239748"/>
            <a:ext cx="2015613" cy="388978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460E408-98E5-0396-6236-2BD55E5D3B90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0CFAED81-6AA8-5F1A-42D7-EBCCF880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9" y="1859484"/>
            <a:ext cx="11829527" cy="3974042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2ABE4A98-3AA9-B23C-CAAB-26EABE78E53F}"/>
              </a:ext>
            </a:extLst>
          </p:cNvPr>
          <p:cNvSpPr txBox="1">
            <a:spLocks/>
          </p:cNvSpPr>
          <p:nvPr/>
        </p:nvSpPr>
        <p:spPr>
          <a:xfrm>
            <a:off x="941787" y="1024474"/>
            <a:ext cx="7151626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Diagnostika výkonnosti</a:t>
            </a:r>
          </a:p>
        </p:txBody>
      </p:sp>
    </p:spTree>
    <p:extLst>
      <p:ext uri="{BB962C8B-B14F-4D97-AF65-F5344CB8AC3E}">
        <p14:creationId xmlns:p14="http://schemas.microsoft.com/office/powerpoint/2010/main" val="12955813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3FF8866-49C5-2FBB-464E-46FAEA70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80</a:t>
            </a:fld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A2EEA4A-A8A4-2002-1CB0-C0FF996EE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7" y="0"/>
            <a:ext cx="12022506" cy="6858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3AF261DC-33E8-DE2A-641F-71C0E7B2DF75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259915F-163E-08AD-ADC7-9FEA913F1403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35711444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2D662A02-3F25-2DC6-FFA4-78DEE9A5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/>
              <a:t>81</a:t>
            </a:fld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6672483-339A-E502-406E-ACDA1F56C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9958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FD7A1F08-FBF2-0B63-92E2-4AEBAC214FD6}"/>
              </a:ext>
            </a:extLst>
          </p:cNvPr>
          <p:cNvSpPr/>
          <p:nvPr/>
        </p:nvSpPr>
        <p:spPr>
          <a:xfrm>
            <a:off x="10622604" y="5243208"/>
            <a:ext cx="1926076" cy="18871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5525CA4-0F07-2D22-7392-D04463443FB0}"/>
              </a:ext>
            </a:extLst>
          </p:cNvPr>
          <p:cNvSpPr txBox="1"/>
          <p:nvPr/>
        </p:nvSpPr>
        <p:spPr>
          <a:xfrm rot="19401302">
            <a:off x="10775159" y="5883921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Na mieru</a:t>
            </a:r>
          </a:p>
        </p:txBody>
      </p:sp>
    </p:spTree>
    <p:extLst>
      <p:ext uri="{BB962C8B-B14F-4D97-AF65-F5344CB8AC3E}">
        <p14:creationId xmlns:p14="http://schemas.microsoft.com/office/powerpoint/2010/main" val="10255906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89EB3D7D-D6A1-4F0D-F595-B03142CF12E2}"/>
              </a:ext>
            </a:extLst>
          </p:cNvPr>
          <p:cNvSpPr txBox="1">
            <a:spLocks/>
          </p:cNvSpPr>
          <p:nvPr/>
        </p:nvSpPr>
        <p:spPr>
          <a:xfrm>
            <a:off x="509898" y="56123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WEBY GROUP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Zázemie</a:t>
            </a:r>
          </a:p>
        </p:txBody>
      </p: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6" name="Obrázok 5" descr="Obrázok, na ktorom je vnútri, stôl, nábytok, stolička&#10;&#10;Automaticky generovaný popis">
            <a:extLst>
              <a:ext uri="{FF2B5EF4-FFF2-40B4-BE49-F238E27FC236}">
                <a16:creationId xmlns:a16="http://schemas.microsoft.com/office/drawing/2014/main" id="{222090C2-CECD-70F9-C38F-5B9BD018E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6" y="2077863"/>
            <a:ext cx="10086384" cy="3900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67497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AD1286C-FBE3-91E5-2641-51C52F19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83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k-SK" sz="1200" spc="9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4098" name="Picture 2" descr="Opis fotky nie je k dispozícii.">
            <a:extLst>
              <a:ext uri="{FF2B5EF4-FFF2-40B4-BE49-F238E27FC236}">
                <a16:creationId xmlns:a16="http://schemas.microsoft.com/office/drawing/2014/main" id="{F4E21B89-56E5-7A78-9BD3-C7B19D38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65" y="2129741"/>
            <a:ext cx="5664812" cy="3778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Obrázok, na ktorom je fľaša, vnútri, text, nápoj&#10;&#10;Automaticky generovaný popis">
            <a:extLst>
              <a:ext uri="{FF2B5EF4-FFF2-40B4-BE49-F238E27FC236}">
                <a16:creationId xmlns:a16="http://schemas.microsoft.com/office/drawing/2014/main" id="{F9439730-BA0E-BB09-C5A1-C4CB2985F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26707"/>
          <a:stretch/>
        </p:blipFill>
        <p:spPr>
          <a:xfrm>
            <a:off x="6974707" y="2129741"/>
            <a:ext cx="3820334" cy="3778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43405BDD-C74C-8251-65F1-AE08EEA81885}"/>
              </a:ext>
            </a:extLst>
          </p:cNvPr>
          <p:cNvSpPr txBox="1">
            <a:spLocks/>
          </p:cNvSpPr>
          <p:nvPr/>
        </p:nvSpPr>
        <p:spPr>
          <a:xfrm>
            <a:off x="509898" y="56123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WEBY GROUP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40EDDEE1-618F-9F57-29EA-33D960AC652A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Vzdelávanie klientov</a:t>
            </a:r>
          </a:p>
        </p:txBody>
      </p:sp>
    </p:spTree>
    <p:extLst>
      <p:ext uri="{BB962C8B-B14F-4D97-AF65-F5344CB8AC3E}">
        <p14:creationId xmlns:p14="http://schemas.microsoft.com/office/powerpoint/2010/main" val="40610194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84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k-SK" sz="1200" spc="9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3074" name="Picture 2" descr="Opis fotky nie je k dispozícii.">
            <a:extLst>
              <a:ext uri="{FF2B5EF4-FFF2-40B4-BE49-F238E27FC236}">
                <a16:creationId xmlns:a16="http://schemas.microsoft.com/office/drawing/2014/main" id="{952E572B-CFF4-98A9-11A7-05B6E07C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24" y="2235546"/>
            <a:ext cx="4540675" cy="340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Opis fotky nie je k dispozícii.">
            <a:extLst>
              <a:ext uri="{FF2B5EF4-FFF2-40B4-BE49-F238E27FC236}">
                <a16:creationId xmlns:a16="http://schemas.microsoft.com/office/drawing/2014/main" id="{773EEC45-4F3F-69F9-D5BB-25D476FE9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12643"/>
          <a:stretch/>
        </p:blipFill>
        <p:spPr bwMode="auto">
          <a:xfrm>
            <a:off x="5961888" y="2235546"/>
            <a:ext cx="5236408" cy="340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34A65213-6A20-8F67-A7D6-A2EB678B2237}"/>
              </a:ext>
            </a:extLst>
          </p:cNvPr>
          <p:cNvSpPr txBox="1">
            <a:spLocks/>
          </p:cNvSpPr>
          <p:nvPr/>
        </p:nvSpPr>
        <p:spPr>
          <a:xfrm>
            <a:off x="509898" y="56123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WEBY GROUP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E6F0ED8-3A3E-8DC2-60CC-B0FF8C1883D7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Konferencie</a:t>
            </a:r>
          </a:p>
        </p:txBody>
      </p:sp>
    </p:spTree>
    <p:extLst>
      <p:ext uri="{BB962C8B-B14F-4D97-AF65-F5344CB8AC3E}">
        <p14:creationId xmlns:p14="http://schemas.microsoft.com/office/powerpoint/2010/main" val="2721101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85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991B53CE-E773-C1DF-3486-33E618EC5894}"/>
              </a:ext>
            </a:extLst>
          </p:cNvPr>
          <p:cNvSpPr txBox="1">
            <a:spLocks/>
          </p:cNvSpPr>
          <p:nvPr/>
        </p:nvSpPr>
        <p:spPr>
          <a:xfrm>
            <a:off x="8758645" y="6421800"/>
            <a:ext cx="2664824" cy="23256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k-SK" sz="1200" spc="90" dirty="0">
              <a:solidFill>
                <a:srgbClr val="3F5E6C"/>
              </a:solidFill>
              <a:latin typeface="Poppins Medium" panose="00000600000000000000" pitchFamily="2" charset="-18"/>
              <a:ea typeface="Open Sans" panose="020B0606030504020204" pitchFamily="34" charset="0"/>
              <a:cs typeface="Poppins Medium" panose="000006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pic>
        <p:nvPicPr>
          <p:cNvPr id="8" name="Obrázok 7" descr="Obrázok, na ktorom je zem, osoba, vonkajšie, pózujúci&#10;&#10;Automaticky generovaný popis">
            <a:extLst>
              <a:ext uri="{FF2B5EF4-FFF2-40B4-BE49-F238E27FC236}">
                <a16:creationId xmlns:a16="http://schemas.microsoft.com/office/drawing/2014/main" id="{144F31E9-4BF1-312C-6E51-880B57C32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7" y="2294624"/>
            <a:ext cx="4969349" cy="331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Obrázok, na ktorom je trávnik, osoba, skupina, vonkajšie&#10;&#10;Automaticky generovaný popis">
            <a:extLst>
              <a:ext uri="{FF2B5EF4-FFF2-40B4-BE49-F238E27FC236}">
                <a16:creationId xmlns:a16="http://schemas.microsoft.com/office/drawing/2014/main" id="{75A87C9E-2CC1-4D2A-5864-6B719C4CD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25" y="2321591"/>
            <a:ext cx="4969349" cy="3312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82EEE259-AAD9-9C54-215B-3AAB1F4743F1}"/>
              </a:ext>
            </a:extLst>
          </p:cNvPr>
          <p:cNvSpPr txBox="1">
            <a:spLocks/>
          </p:cNvSpPr>
          <p:nvPr/>
        </p:nvSpPr>
        <p:spPr>
          <a:xfrm>
            <a:off x="509898" y="56123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WEBY GROUP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4703943-139E-2B0F-6809-DD90A0E413B1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Ľudia</a:t>
            </a:r>
          </a:p>
        </p:txBody>
      </p:sp>
    </p:spTree>
    <p:extLst>
      <p:ext uri="{BB962C8B-B14F-4D97-AF65-F5344CB8AC3E}">
        <p14:creationId xmlns:p14="http://schemas.microsoft.com/office/powerpoint/2010/main" val="34620518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A700111F-93D3-0288-47BA-B0165C860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ok 3" descr="Obrázok, na ktorom je ošatenie, osoba, úsmev, chlap&#10;&#10;Automaticky generovaný popis">
            <a:extLst>
              <a:ext uri="{FF2B5EF4-FFF2-40B4-BE49-F238E27FC236}">
                <a16:creationId xmlns:a16="http://schemas.microsoft.com/office/drawing/2014/main" id="{09FD3600-F5A8-CB9A-7C44-593BDA18E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3" y="532715"/>
            <a:ext cx="11440433" cy="6435244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CB47207-4E71-420E-B415-98151108A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86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9FCAF444-A748-4407-902C-614C46E89018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Nadpis 1">
            <a:extLst>
              <a:ext uri="{FF2B5EF4-FFF2-40B4-BE49-F238E27FC236}">
                <a16:creationId xmlns:a16="http://schemas.microsoft.com/office/drawing/2014/main" id="{F52E88DD-4A62-9236-0163-E02797C1A5BC}"/>
              </a:ext>
            </a:extLst>
          </p:cNvPr>
          <p:cNvSpPr txBox="1">
            <a:spLocks/>
          </p:cNvSpPr>
          <p:nvPr/>
        </p:nvSpPr>
        <p:spPr>
          <a:xfrm>
            <a:off x="2775783" y="4167627"/>
            <a:ext cx="753158" cy="4875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ECEA1C-C7C2-84FA-1DF1-A8119AE20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7DB189AE-7F8B-8D90-E8CB-C672EF7EFACA}"/>
              </a:ext>
            </a:extLst>
          </p:cNvPr>
          <p:cNvSpPr txBox="1">
            <a:spLocks/>
          </p:cNvSpPr>
          <p:nvPr/>
        </p:nvSpPr>
        <p:spPr>
          <a:xfrm>
            <a:off x="509898" y="56123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6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WEBY GROUP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F44EDDD-0F47-B172-F8E8-C06AE3EA75B4}"/>
              </a:ext>
            </a:extLst>
          </p:cNvPr>
          <p:cNvSpPr txBox="1">
            <a:spLocks/>
          </p:cNvSpPr>
          <p:nvPr/>
        </p:nvSpPr>
        <p:spPr>
          <a:xfrm>
            <a:off x="941787" y="1082157"/>
            <a:ext cx="5020101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Tím a partneri</a:t>
            </a:r>
          </a:p>
        </p:txBody>
      </p:sp>
    </p:spTree>
    <p:extLst>
      <p:ext uri="{BB962C8B-B14F-4D97-AF65-F5344CB8AC3E}">
        <p14:creationId xmlns:p14="http://schemas.microsoft.com/office/powerpoint/2010/main" val="925646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46AB6-BF07-3380-EA1C-0B2EDA903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BFD2CDD7-474D-EB92-880C-CD9BCA2EA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8CF97DF-9532-0295-9806-A9A2A0D3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CE1B-BAA1-4F1C-88D5-626C11ABF650}" type="slidenum">
              <a:rPr lang="sk-SK" smtClean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9</a:t>
            </a:fld>
            <a:endParaRPr lang="sk-SK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739876A2-266F-F332-3931-9C2D198D6BD7}"/>
              </a:ext>
            </a:extLst>
          </p:cNvPr>
          <p:cNvCxnSpPr>
            <a:cxnSpLocks/>
          </p:cNvCxnSpPr>
          <p:nvPr/>
        </p:nvCxnSpPr>
        <p:spPr>
          <a:xfrm flipV="1">
            <a:off x="11423469" y="6421800"/>
            <a:ext cx="0" cy="23422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ok 28">
            <a:extLst>
              <a:ext uri="{FF2B5EF4-FFF2-40B4-BE49-F238E27FC236}">
                <a16:creationId xmlns:a16="http://schemas.microsoft.com/office/drawing/2014/main" id="{01041125-5149-59BC-CF5D-E388F0A1E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94" y="411452"/>
            <a:ext cx="1908192" cy="412646"/>
          </a:xfrm>
          <a:prstGeom prst="rect">
            <a:avLst/>
          </a:prstGeom>
        </p:spPr>
      </p:pic>
      <p:sp>
        <p:nvSpPr>
          <p:cNvPr id="30" name="Nadpis 1">
            <a:extLst>
              <a:ext uri="{FF2B5EF4-FFF2-40B4-BE49-F238E27FC236}">
                <a16:creationId xmlns:a16="http://schemas.microsoft.com/office/drawing/2014/main" id="{EC21E233-C4A9-4173-560A-053DF97EE856}"/>
              </a:ext>
            </a:extLst>
          </p:cNvPr>
          <p:cNvSpPr txBox="1">
            <a:spLocks/>
          </p:cNvSpPr>
          <p:nvPr/>
        </p:nvSpPr>
        <p:spPr>
          <a:xfrm>
            <a:off x="579314" y="393696"/>
            <a:ext cx="11440432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7000" b="1" dirty="0">
                <a:solidFill>
                  <a:srgbClr val="ECF5FC"/>
                </a:solidFill>
                <a:latin typeface="Poppins Medium" panose="00000600000000000000" pitchFamily="2" charset="-18"/>
                <a:ea typeface="Open Sans" panose="020B0606030504020204" pitchFamily="34" charset="0"/>
                <a:cs typeface="Poppins Medium" panose="00000600000000000000" pitchFamily="2" charset="-18"/>
              </a:rPr>
              <a:t>eshop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17E356C0-920A-EBD9-554B-A3FD543AD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253084"/>
            <a:ext cx="1205499" cy="422440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4401AC55-96C5-7DB2-89D0-780D131DA455}"/>
              </a:ext>
            </a:extLst>
          </p:cNvPr>
          <p:cNvSpPr txBox="1"/>
          <p:nvPr/>
        </p:nvSpPr>
        <p:spPr>
          <a:xfrm>
            <a:off x="490335" y="2225137"/>
            <a:ext cx="11211330" cy="326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8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Váš zákazník prichádza na stránku a okamžite vie, </a:t>
            </a:r>
          </a:p>
          <a:p>
            <a:pPr algn="ctr">
              <a:lnSpc>
                <a:spcPct val="150000"/>
              </a:lnSpc>
            </a:pPr>
            <a:r>
              <a:rPr lang="sk-SK" sz="28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kam kliknúť. Cíti sa pohodlne.</a:t>
            </a:r>
          </a:p>
          <a:p>
            <a:pPr algn="ctr">
              <a:lnSpc>
                <a:spcPct val="150000"/>
              </a:lnSpc>
            </a:pPr>
            <a:endParaRPr lang="sk-SK" sz="2800" dirty="0">
              <a:solidFill>
                <a:srgbClr val="3F5E6C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>
              <a:lnSpc>
                <a:spcPct val="150000"/>
              </a:lnSpc>
            </a:pPr>
            <a:r>
              <a:rPr lang="sk-SK" sz="28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Naše šablóny sú </a:t>
            </a:r>
            <a:r>
              <a:rPr lang="sk-SK" sz="2800" b="1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dokonale funkčné </a:t>
            </a:r>
            <a:r>
              <a:rPr lang="sk-SK" sz="28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prispôsobiteľné. Otestované do detailu mnohými úspešnými </a:t>
            </a:r>
            <a:r>
              <a:rPr lang="sk-SK" sz="2800" dirty="0" err="1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eshopmi</a:t>
            </a:r>
            <a:r>
              <a:rPr lang="sk-SK" sz="2800" dirty="0">
                <a:solidFill>
                  <a:srgbClr val="3F5E6C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 </a:t>
            </a:r>
            <a:endParaRPr lang="sk-SK" sz="2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3903C98-A378-C39D-DB71-EA72157F60BD}"/>
              </a:ext>
            </a:extLst>
          </p:cNvPr>
          <p:cNvSpPr txBox="1">
            <a:spLocks/>
          </p:cNvSpPr>
          <p:nvPr/>
        </p:nvSpPr>
        <p:spPr>
          <a:xfrm>
            <a:off x="941787" y="1053658"/>
            <a:ext cx="5639988" cy="63652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dirty="0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Prečo </a:t>
            </a:r>
            <a:r>
              <a:rPr lang="sk-SK" sz="3600" dirty="0" err="1">
                <a:solidFill>
                  <a:srgbClr val="3F5E6C"/>
                </a:solidFill>
                <a:latin typeface="Poppins" panose="00000500000000000000" pitchFamily="2" charset="-18"/>
                <a:ea typeface="Open Sans" panose="020B0606030504020204" pitchFamily="34" charset="0"/>
                <a:cs typeface="Poppins" panose="00000500000000000000" pitchFamily="2" charset="-18"/>
              </a:rPr>
              <a:t>UNIobchod</a:t>
            </a:r>
            <a:endParaRPr lang="sk-SK" sz="3600" dirty="0">
              <a:solidFill>
                <a:srgbClr val="3F5E6C"/>
              </a:solidFill>
              <a:latin typeface="Poppins" panose="00000500000000000000" pitchFamily="2" charset="-18"/>
              <a:ea typeface="Open Sans" panose="020B0606030504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4733845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11119</TotalTime>
  <Words>1206</Words>
  <Application>Microsoft Office PowerPoint</Application>
  <PresentationFormat>Širokouhlá</PresentationFormat>
  <Paragraphs>330</Paragraphs>
  <Slides>86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86</vt:i4>
      </vt:variant>
    </vt:vector>
  </HeadingPairs>
  <TitlesOfParts>
    <vt:vector size="95" baseType="lpstr">
      <vt:lpstr>Arial</vt:lpstr>
      <vt:lpstr>Calibri</vt:lpstr>
      <vt:lpstr>Calibri Light</vt:lpstr>
      <vt:lpstr>Poppins</vt:lpstr>
      <vt:lpstr>Poppins Black</vt:lpstr>
      <vt:lpstr>Poppins Light</vt:lpstr>
      <vt:lpstr>Poppins Medium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Miloš Šablatúra</dc:creator>
  <cp:lastModifiedBy>Katarína Gavurová</cp:lastModifiedBy>
  <cp:revision>300</cp:revision>
  <dcterms:created xsi:type="dcterms:W3CDTF">2021-02-26T08:24:13Z</dcterms:created>
  <dcterms:modified xsi:type="dcterms:W3CDTF">2025-03-07T07:43:09Z</dcterms:modified>
</cp:coreProperties>
</file>